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4"/>
  </p:sldMasterIdLst>
  <p:notesMasterIdLst>
    <p:notesMasterId r:id="rId22"/>
  </p:notesMasterIdLst>
  <p:sldIdLst>
    <p:sldId id="256" r:id="rId5"/>
    <p:sldId id="918" r:id="rId6"/>
    <p:sldId id="270" r:id="rId7"/>
    <p:sldId id="757" r:id="rId8"/>
    <p:sldId id="760" r:id="rId9"/>
    <p:sldId id="947" r:id="rId10"/>
    <p:sldId id="950" r:id="rId11"/>
    <p:sldId id="922" r:id="rId12"/>
    <p:sldId id="942" r:id="rId13"/>
    <p:sldId id="939" r:id="rId14"/>
    <p:sldId id="940" r:id="rId15"/>
    <p:sldId id="750" r:id="rId16"/>
    <p:sldId id="756" r:id="rId17"/>
    <p:sldId id="753" r:id="rId18"/>
    <p:sldId id="754" r:id="rId19"/>
    <p:sldId id="263" r:id="rId20"/>
    <p:sldId id="759" r:id="rId21"/>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78" roundtripDataSignature="AMtx7mh0IpA8g8TVHoUg+eHha8xFpn7f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BEE2"/>
    <a:srgbClr val="F7981C"/>
    <a:srgbClr val="449B56"/>
    <a:srgbClr val="4F4C49"/>
    <a:srgbClr val="2471AA"/>
    <a:srgbClr val="1F9CAE"/>
    <a:srgbClr val="F1543D"/>
    <a:srgbClr val="ED7D31"/>
    <a:srgbClr val="FFFF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902C7E-6AC8-4169-8115-385976235186}">
  <a:tblStyle styleId="{17902C7E-6AC8-4169-8115-38597623518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7"/>
    <p:restoredTop sz="94674"/>
  </p:normalViewPr>
  <p:slideViewPr>
    <p:cSldViewPr snapToGrid="0">
      <p:cViewPr varScale="1">
        <p:scale>
          <a:sx n="124" d="100"/>
          <a:sy n="124" d="100"/>
        </p:scale>
        <p:origin x="7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80"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79"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45" tIns="48309" rIns="96645" bIns="48309"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45" tIns="48309" rIns="96645" bIns="48309"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45" tIns="48309" rIns="96645" bIns="48309"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a:p>
        </p:txBody>
      </p:sp>
      <p:sp>
        <p:nvSpPr>
          <p:cNvPr id="106" name="Google Shape;10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130d0ed84_0_123:notes"/>
          <p:cNvSpPr>
            <a:spLocks noGrp="1" noRot="1" noChangeAspect="1"/>
          </p:cNvSpPr>
          <p:nvPr>
            <p:ph type="sldImg" idx="2"/>
          </p:nvPr>
        </p:nvSpPr>
        <p:spPr>
          <a:xfrm>
            <a:off x="2338388" y="530225"/>
            <a:ext cx="4716462" cy="2654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g10130d0ed84_0_123:notes"/>
          <p:cNvSpPr txBox="1">
            <a:spLocks noGrp="1"/>
          </p:cNvSpPr>
          <p:nvPr>
            <p:ph type="body" idx="1"/>
          </p:nvPr>
        </p:nvSpPr>
        <p:spPr>
          <a:xfrm>
            <a:off x="1252432" y="3361611"/>
            <a:ext cx="6888375" cy="3184684"/>
          </a:xfrm>
          <a:prstGeom prst="rect">
            <a:avLst/>
          </a:prstGeom>
          <a:noFill/>
          <a:ln>
            <a:noFill/>
          </a:ln>
        </p:spPr>
        <p:txBody>
          <a:bodyPr spcFirstLastPara="1" wrap="square" lIns="94075" tIns="47025" rIns="94075" bIns="47025" anchor="t" anchorCtr="0">
            <a:noAutofit/>
          </a:bodyPr>
          <a:lstStyle/>
          <a:p>
            <a:pPr marL="176456" lvl="0" indent="-98031" algn="l" rtl="0">
              <a:lnSpc>
                <a:spcPct val="100000"/>
              </a:lnSpc>
              <a:spcBef>
                <a:spcPts val="0"/>
              </a:spcBef>
              <a:spcAft>
                <a:spcPts val="0"/>
              </a:spcAft>
              <a:buSzPts val="1200"/>
              <a:buNone/>
            </a:pPr>
            <a:endParaRPr dirty="0"/>
          </a:p>
        </p:txBody>
      </p:sp>
    </p:spTree>
    <p:extLst>
      <p:ext uri="{BB962C8B-B14F-4D97-AF65-F5344CB8AC3E}">
        <p14:creationId xmlns:p14="http://schemas.microsoft.com/office/powerpoint/2010/main" val="168211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130d0ed84_0_123:notes"/>
          <p:cNvSpPr>
            <a:spLocks noGrp="1" noRot="1" noChangeAspect="1"/>
          </p:cNvSpPr>
          <p:nvPr>
            <p:ph type="sldImg" idx="2"/>
          </p:nvPr>
        </p:nvSpPr>
        <p:spPr>
          <a:xfrm>
            <a:off x="2338388" y="530225"/>
            <a:ext cx="4716462" cy="2654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g10130d0ed84_0_123:notes"/>
          <p:cNvSpPr txBox="1">
            <a:spLocks noGrp="1"/>
          </p:cNvSpPr>
          <p:nvPr>
            <p:ph type="body" idx="1"/>
          </p:nvPr>
        </p:nvSpPr>
        <p:spPr>
          <a:xfrm>
            <a:off x="1252432" y="3361611"/>
            <a:ext cx="6888375" cy="3184684"/>
          </a:xfrm>
          <a:prstGeom prst="rect">
            <a:avLst/>
          </a:prstGeom>
          <a:noFill/>
          <a:ln>
            <a:noFill/>
          </a:ln>
        </p:spPr>
        <p:txBody>
          <a:bodyPr spcFirstLastPara="1" wrap="square" lIns="94075" tIns="47025" rIns="94075" bIns="47025" anchor="t" anchorCtr="0">
            <a:noAutofit/>
          </a:bodyPr>
          <a:lstStyle/>
          <a:p>
            <a:pPr marL="176456" lvl="0" indent="-98031" algn="l" rtl="0">
              <a:lnSpc>
                <a:spcPct val="100000"/>
              </a:lnSpc>
              <a:spcBef>
                <a:spcPts val="0"/>
              </a:spcBef>
              <a:spcAft>
                <a:spcPts val="0"/>
              </a:spcAft>
              <a:buSzPts val="1200"/>
              <a:buNone/>
            </a:pPr>
            <a:endParaRPr dirty="0"/>
          </a:p>
        </p:txBody>
      </p:sp>
    </p:spTree>
    <p:extLst>
      <p:ext uri="{BB962C8B-B14F-4D97-AF65-F5344CB8AC3E}">
        <p14:creationId xmlns:p14="http://schemas.microsoft.com/office/powerpoint/2010/main" val="2590250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975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746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339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025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130d0ed84_0_123:notes"/>
          <p:cNvSpPr>
            <a:spLocks noGrp="1" noRot="1" noChangeAspect="1"/>
          </p:cNvSpPr>
          <p:nvPr>
            <p:ph type="sldImg" idx="2"/>
          </p:nvPr>
        </p:nvSpPr>
        <p:spPr>
          <a:xfrm>
            <a:off x="2338388" y="530225"/>
            <a:ext cx="4716462" cy="2654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g10130d0ed84_0_123:notes"/>
          <p:cNvSpPr txBox="1">
            <a:spLocks noGrp="1"/>
          </p:cNvSpPr>
          <p:nvPr>
            <p:ph type="body" idx="1"/>
          </p:nvPr>
        </p:nvSpPr>
        <p:spPr>
          <a:xfrm>
            <a:off x="1252432" y="3361611"/>
            <a:ext cx="6888375" cy="3184684"/>
          </a:xfrm>
          <a:prstGeom prst="rect">
            <a:avLst/>
          </a:prstGeom>
          <a:noFill/>
          <a:ln>
            <a:noFill/>
          </a:ln>
        </p:spPr>
        <p:txBody>
          <a:bodyPr spcFirstLastPara="1" wrap="square" lIns="94075" tIns="47025" rIns="94075" bIns="47025" anchor="t" anchorCtr="0">
            <a:noAutofit/>
          </a:bodyPr>
          <a:lstStyle/>
          <a:p>
            <a:pPr marL="176456" lvl="0" indent="-98031" algn="l" rtl="0">
              <a:lnSpc>
                <a:spcPct val="100000"/>
              </a:lnSpc>
              <a:spcBef>
                <a:spcPts val="0"/>
              </a:spcBef>
              <a:spcAft>
                <a:spcPts val="0"/>
              </a:spcAft>
              <a:buSzPts val="12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a:p>
        </p:txBody>
      </p:sp>
      <p:sp>
        <p:nvSpPr>
          <p:cNvPr id="106" name="Google Shape;10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604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Doria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dirty="0"/>
          </a:p>
        </p:txBody>
      </p:sp>
    </p:spTree>
    <p:extLst>
      <p:ext uri="{BB962C8B-B14F-4D97-AF65-F5344CB8AC3E}">
        <p14:creationId xmlns:p14="http://schemas.microsoft.com/office/powerpoint/2010/main" val="410744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161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4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c1791e128b_0_586:notes"/>
          <p:cNvSpPr txBox="1">
            <a:spLocks noGrp="1"/>
          </p:cNvSpPr>
          <p:nvPr>
            <p:ph type="body" idx="1"/>
          </p:nvPr>
        </p:nvSpPr>
        <p:spPr>
          <a:xfrm>
            <a:off x="731520" y="6080760"/>
            <a:ext cx="5852160" cy="576072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endParaRPr/>
          </a:p>
        </p:txBody>
      </p:sp>
      <p:sp>
        <p:nvSpPr>
          <p:cNvPr id="207" name="Google Shape;207;g1c1791e128b_0_586:notes"/>
          <p:cNvSpPr>
            <a:spLocks noGrp="1" noRot="1" noChangeAspect="1"/>
          </p:cNvSpPr>
          <p:nvPr>
            <p:ph type="sldImg" idx="2"/>
          </p:nvPr>
        </p:nvSpPr>
        <p:spPr>
          <a:xfrm>
            <a:off x="-609600" y="960438"/>
            <a:ext cx="8534400" cy="48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762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34" name="Google Shape;134;p2:notes"/>
          <p:cNvSpPr txBox="1">
            <a:spLocks noGrp="1"/>
          </p:cNvSpPr>
          <p:nvPr>
            <p:ph type="sldNum" idx="12"/>
          </p:nvPr>
        </p:nvSpPr>
        <p:spPr>
          <a:xfrm>
            <a:off x="4143587" y="9119474"/>
            <a:ext cx="3169920" cy="481726"/>
          </a:xfrm>
          <a:prstGeom prst="rect">
            <a:avLst/>
          </a:prstGeom>
          <a:noFill/>
          <a:ln>
            <a:noFill/>
          </a:ln>
        </p:spPr>
        <p:txBody>
          <a:bodyPr spcFirstLastPara="1" wrap="square" lIns="96625" tIns="48300" rIns="96625" bIns="48300" anchor="b"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892408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130d0ed84_0_123:notes"/>
          <p:cNvSpPr>
            <a:spLocks noGrp="1" noRot="1" noChangeAspect="1"/>
          </p:cNvSpPr>
          <p:nvPr>
            <p:ph type="sldImg" idx="2"/>
          </p:nvPr>
        </p:nvSpPr>
        <p:spPr>
          <a:xfrm>
            <a:off x="2338388" y="530225"/>
            <a:ext cx="4716462" cy="2654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g10130d0ed84_0_123:notes"/>
          <p:cNvSpPr txBox="1">
            <a:spLocks noGrp="1"/>
          </p:cNvSpPr>
          <p:nvPr>
            <p:ph type="body" idx="1"/>
          </p:nvPr>
        </p:nvSpPr>
        <p:spPr>
          <a:xfrm>
            <a:off x="1252432" y="3361611"/>
            <a:ext cx="6888375" cy="3184684"/>
          </a:xfrm>
          <a:prstGeom prst="rect">
            <a:avLst/>
          </a:prstGeom>
          <a:noFill/>
          <a:ln>
            <a:noFill/>
          </a:ln>
        </p:spPr>
        <p:txBody>
          <a:bodyPr spcFirstLastPara="1" wrap="square" lIns="94075" tIns="47025" rIns="94075" bIns="47025" anchor="t" anchorCtr="0">
            <a:noAutofit/>
          </a:bodyPr>
          <a:lstStyle/>
          <a:p>
            <a:pPr marL="176456" lvl="0" indent="-98031" algn="l" rtl="0">
              <a:lnSpc>
                <a:spcPct val="100000"/>
              </a:lnSpc>
              <a:spcBef>
                <a:spcPts val="0"/>
              </a:spcBef>
              <a:spcAft>
                <a:spcPts val="0"/>
              </a:spcAft>
              <a:buSzPts val="12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bed7f7a868_0_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bed7f7a868_0_30: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483306" indent="-241653"/>
            <a:r>
              <a:rPr lang="en-US" dirty="0"/>
              <a:t>Samuel</a:t>
            </a:r>
            <a:endParaRPr dirty="0"/>
          </a:p>
        </p:txBody>
      </p:sp>
      <p:sp>
        <p:nvSpPr>
          <p:cNvPr id="158" name="Google Shape;158;g1bed7f7a868_0_30: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a:solidFill>
                  <a:schemeClr val="dk1"/>
                </a:solidFill>
                <a:latin typeface="Calibri"/>
                <a:ea typeface="Calibri"/>
                <a:cs typeface="Calibri"/>
                <a:sym typeface="Calibri"/>
              </a:rPr>
              <a:pPr algn="r">
                <a:buSzPts val="1200"/>
              </a:pPr>
              <a:t>9</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792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9"/>
          <p:cNvSpPr txBox="1">
            <a:spLocks noGrp="1"/>
          </p:cNvSpPr>
          <p:nvPr>
            <p:ph type="sldNum" idx="12"/>
          </p:nvPr>
        </p:nvSpPr>
        <p:spPr>
          <a:xfrm>
            <a:off x="9606263" y="6567488"/>
            <a:ext cx="24952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29"/>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txBox="1">
            <a:spLocks noGrp="1"/>
          </p:cNvSpPr>
          <p:nvPr>
            <p:ph type="body" idx="1"/>
          </p:nvPr>
        </p:nvSpPr>
        <p:spPr>
          <a:xfrm>
            <a:off x="295976" y="1674044"/>
            <a:ext cx="37514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26"/>
          <p:cNvSpPr txBox="1">
            <a:spLocks noGrp="1"/>
          </p:cNvSpPr>
          <p:nvPr>
            <p:ph type="body" idx="2"/>
          </p:nvPr>
        </p:nvSpPr>
        <p:spPr>
          <a:xfrm>
            <a:off x="295976" y="2497956"/>
            <a:ext cx="375146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6"/>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26"/>
          <p:cNvSpPr txBox="1">
            <a:spLocks noGrp="1"/>
          </p:cNvSpPr>
          <p:nvPr>
            <p:ph type="body" idx="3"/>
          </p:nvPr>
        </p:nvSpPr>
        <p:spPr>
          <a:xfrm>
            <a:off x="4319345" y="1690688"/>
            <a:ext cx="37514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26"/>
          <p:cNvSpPr txBox="1">
            <a:spLocks noGrp="1"/>
          </p:cNvSpPr>
          <p:nvPr>
            <p:ph type="body" idx="4"/>
          </p:nvPr>
        </p:nvSpPr>
        <p:spPr>
          <a:xfrm>
            <a:off x="4319345" y="2514600"/>
            <a:ext cx="375146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6"/>
          <p:cNvSpPr txBox="1">
            <a:spLocks noGrp="1"/>
          </p:cNvSpPr>
          <p:nvPr>
            <p:ph type="body" idx="5"/>
          </p:nvPr>
        </p:nvSpPr>
        <p:spPr>
          <a:xfrm>
            <a:off x="8330700" y="1674044"/>
            <a:ext cx="37514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26"/>
          <p:cNvSpPr txBox="1">
            <a:spLocks noGrp="1"/>
          </p:cNvSpPr>
          <p:nvPr>
            <p:ph type="body" idx="6"/>
          </p:nvPr>
        </p:nvSpPr>
        <p:spPr>
          <a:xfrm>
            <a:off x="8330700" y="2497956"/>
            <a:ext cx="375146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471AA"/>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7"/>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471AA"/>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8"/>
          <p:cNvSpPr>
            <a:spLocks noGrp="1"/>
          </p:cNvSpPr>
          <p:nvPr>
            <p:ph type="pic" idx="2"/>
          </p:nvPr>
        </p:nvSpPr>
        <p:spPr>
          <a:xfrm>
            <a:off x="5183188" y="987425"/>
            <a:ext cx="6172200" cy="4873625"/>
          </a:xfrm>
          <a:prstGeom prst="rect">
            <a:avLst/>
          </a:prstGeom>
          <a:noFill/>
          <a:ln>
            <a:noFill/>
          </a:ln>
        </p:spPr>
      </p:sp>
      <p:sp>
        <p:nvSpPr>
          <p:cNvPr id="86" name="Google Shape;86;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8"/>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30"/>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18"/>
        <p:cNvGrpSpPr/>
        <p:nvPr/>
      </p:nvGrpSpPr>
      <p:grpSpPr>
        <a:xfrm>
          <a:off x="0" y="0"/>
          <a:ext cx="0" cy="0"/>
          <a:chOff x="0" y="0"/>
          <a:chExt cx="0" cy="0"/>
        </a:xfrm>
      </p:grpSpPr>
      <p:sp>
        <p:nvSpPr>
          <p:cNvPr id="19" name="Google Shape;19;p33"/>
          <p:cNvSpPr/>
          <p:nvPr/>
        </p:nvSpPr>
        <p:spPr>
          <a:xfrm>
            <a:off x="0" y="6630923"/>
            <a:ext cx="12192000" cy="227076"/>
          </a:xfrm>
          <a:prstGeom prst="rect">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20;p33"/>
          <p:cNvSpPr txBox="1">
            <a:spLocks noGrp="1"/>
          </p:cNvSpPr>
          <p:nvPr>
            <p:ph type="title"/>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Clr>
                <a:srgbClr val="2471AA"/>
              </a:buClr>
              <a:buSzPts val="3200"/>
              <a:buFont typeface="Arial"/>
              <a:buNone/>
              <a:defRPr sz="3200" b="1" i="0" u="none" strike="noStrike" cap="none">
                <a:solidFill>
                  <a:srgbClr val="2471A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3"/>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33"/>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3" name="Google Shape;23;p33"/>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33"/>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F9D02F13-9105-8847-8A9F-A920629CBC72}" type="datetime1">
              <a:rPr lang="en-US" smtClean="0"/>
              <a:t>8/2/23</a:t>
            </a:fld>
            <a:endParaRPr/>
          </a:p>
        </p:txBody>
      </p:sp>
      <p:sp>
        <p:nvSpPr>
          <p:cNvPr id="25" name="Google Shape;25;p33"/>
          <p:cNvSpPr txBox="1">
            <a:spLocks noGrp="1"/>
          </p:cNvSpPr>
          <p:nvPr>
            <p:ph type="sldNum" idx="12"/>
          </p:nvPr>
        </p:nvSpPr>
        <p:spPr>
          <a:xfrm>
            <a:off x="9057672" y="6602347"/>
            <a:ext cx="2929540" cy="227077"/>
          </a:xfrm>
          <a:prstGeom prst="rect">
            <a:avLst/>
          </a:prstGeom>
          <a:noFill/>
          <a:ln>
            <a:noFill/>
          </a:ln>
        </p:spPr>
        <p:txBody>
          <a:bodyPr spcFirstLastPara="1" wrap="square" lIns="0" tIns="0" rIns="0" bIns="0" anchor="t" anchorCtr="0">
            <a:noAutofit/>
          </a:bodyPr>
          <a:lstStyle>
            <a:lvl1pPr marL="25400" marR="0" lvl="0" indent="0" algn="r" rtl="0">
              <a:lnSpc>
                <a:spcPct val="100875"/>
              </a:lnSpc>
              <a:spcBef>
                <a:spcPts val="0"/>
              </a:spcBef>
              <a:buNone/>
              <a:defRPr sz="1800" b="1" i="0">
                <a:solidFill>
                  <a:schemeClr val="bg1"/>
                </a:solidFill>
                <a:latin typeface="Calibri"/>
                <a:ea typeface="Calibri"/>
                <a:cs typeface="Calibri"/>
                <a:sym typeface="Calibri"/>
              </a:defRPr>
            </a:lvl1pPr>
            <a:lvl2pPr marL="25400" marR="0" lvl="1" indent="0" algn="l" rtl="0">
              <a:lnSpc>
                <a:spcPct val="100875"/>
              </a:lnSpc>
              <a:spcBef>
                <a:spcPts val="0"/>
              </a:spcBef>
              <a:buNone/>
              <a:defRPr sz="1600" b="0" i="0">
                <a:solidFill>
                  <a:schemeClr val="dk1"/>
                </a:solidFill>
                <a:latin typeface="Calibri"/>
                <a:ea typeface="Calibri"/>
                <a:cs typeface="Calibri"/>
                <a:sym typeface="Calibri"/>
              </a:defRPr>
            </a:lvl2pPr>
            <a:lvl3pPr marL="25400" marR="0" lvl="2" indent="0" algn="l" rtl="0">
              <a:lnSpc>
                <a:spcPct val="100875"/>
              </a:lnSpc>
              <a:spcBef>
                <a:spcPts val="0"/>
              </a:spcBef>
              <a:buNone/>
              <a:defRPr sz="1600" b="0" i="0">
                <a:solidFill>
                  <a:schemeClr val="dk1"/>
                </a:solidFill>
                <a:latin typeface="Calibri"/>
                <a:ea typeface="Calibri"/>
                <a:cs typeface="Calibri"/>
                <a:sym typeface="Calibri"/>
              </a:defRPr>
            </a:lvl3pPr>
            <a:lvl4pPr marL="25400" marR="0" lvl="3" indent="0" algn="l" rtl="0">
              <a:lnSpc>
                <a:spcPct val="100875"/>
              </a:lnSpc>
              <a:spcBef>
                <a:spcPts val="0"/>
              </a:spcBef>
              <a:buNone/>
              <a:defRPr sz="1600" b="0" i="0">
                <a:solidFill>
                  <a:schemeClr val="dk1"/>
                </a:solidFill>
                <a:latin typeface="Calibri"/>
                <a:ea typeface="Calibri"/>
                <a:cs typeface="Calibri"/>
                <a:sym typeface="Calibri"/>
              </a:defRPr>
            </a:lvl4pPr>
            <a:lvl5pPr marL="25400" marR="0" lvl="4" indent="0" algn="l" rtl="0">
              <a:lnSpc>
                <a:spcPct val="100875"/>
              </a:lnSpc>
              <a:spcBef>
                <a:spcPts val="0"/>
              </a:spcBef>
              <a:buNone/>
              <a:defRPr sz="1600" b="0" i="0">
                <a:solidFill>
                  <a:schemeClr val="dk1"/>
                </a:solidFill>
                <a:latin typeface="Calibri"/>
                <a:ea typeface="Calibri"/>
                <a:cs typeface="Calibri"/>
                <a:sym typeface="Calibri"/>
              </a:defRPr>
            </a:lvl5pPr>
            <a:lvl6pPr marL="25400" marR="0" lvl="5" indent="0" algn="l" rtl="0">
              <a:lnSpc>
                <a:spcPct val="100875"/>
              </a:lnSpc>
              <a:spcBef>
                <a:spcPts val="0"/>
              </a:spcBef>
              <a:buNone/>
              <a:defRPr sz="1600" b="0" i="0">
                <a:solidFill>
                  <a:schemeClr val="dk1"/>
                </a:solidFill>
                <a:latin typeface="Calibri"/>
                <a:ea typeface="Calibri"/>
                <a:cs typeface="Calibri"/>
                <a:sym typeface="Calibri"/>
              </a:defRPr>
            </a:lvl6pPr>
            <a:lvl7pPr marL="25400" marR="0" lvl="6" indent="0" algn="l" rtl="0">
              <a:lnSpc>
                <a:spcPct val="100875"/>
              </a:lnSpc>
              <a:spcBef>
                <a:spcPts val="0"/>
              </a:spcBef>
              <a:buNone/>
              <a:defRPr sz="1600" b="0" i="0">
                <a:solidFill>
                  <a:schemeClr val="dk1"/>
                </a:solidFill>
                <a:latin typeface="Calibri"/>
                <a:ea typeface="Calibri"/>
                <a:cs typeface="Calibri"/>
                <a:sym typeface="Calibri"/>
              </a:defRPr>
            </a:lvl7pPr>
            <a:lvl8pPr marL="25400" marR="0" lvl="7" indent="0" algn="l" rtl="0">
              <a:lnSpc>
                <a:spcPct val="100875"/>
              </a:lnSpc>
              <a:spcBef>
                <a:spcPts val="0"/>
              </a:spcBef>
              <a:buNone/>
              <a:defRPr sz="1600" b="0" i="0">
                <a:solidFill>
                  <a:schemeClr val="dk1"/>
                </a:solidFill>
                <a:latin typeface="Calibri"/>
                <a:ea typeface="Calibri"/>
                <a:cs typeface="Calibri"/>
                <a:sym typeface="Calibri"/>
              </a:defRPr>
            </a:lvl8pPr>
            <a:lvl9pPr marL="25400" marR="0" lvl="8" indent="0" algn="l" rtl="0">
              <a:lnSpc>
                <a:spcPct val="100875"/>
              </a:lnSpc>
              <a:spcBef>
                <a:spcPts val="0"/>
              </a:spcBef>
              <a:buNone/>
              <a:defRPr sz="1600" b="0" i="0">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8928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3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889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1"/>
          <p:cNvSpPr txBox="1">
            <a:spLocks noGrp="1"/>
          </p:cNvSpPr>
          <p:nvPr>
            <p:ph type="sldNum" idx="12"/>
          </p:nvPr>
        </p:nvSpPr>
        <p:spPr>
          <a:xfrm>
            <a:off x="9534824" y="6567488"/>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13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471AA"/>
              </a:buClr>
              <a:buSzPts val="4400"/>
              <a:buFont typeface="Arial"/>
              <a:buNone/>
              <a:defRPr sz="4400" b="0" i="0" u="none" strike="noStrike" cap="none">
                <a:solidFill>
                  <a:srgbClr val="247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18"/>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0" y="6630390"/>
            <a:ext cx="12194014" cy="236930"/>
          </a:xfrm>
          <a:prstGeom prst="rect">
            <a:avLst/>
          </a:prstGeom>
          <a:noFill/>
          <a:ln>
            <a:noFill/>
          </a:ln>
        </p:spPr>
      </p:pic>
      <p:sp>
        <p:nvSpPr>
          <p:cNvPr id="13" name="Google Shape;13;p18"/>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8" r:id="rId3"/>
    <p:sldLayoutId id="2147483659" r:id="rId4"/>
    <p:sldLayoutId id="2147483660" r:id="rId5"/>
    <p:sldLayoutId id="2147483661" r:id="rId6"/>
    <p:sldLayoutId id="2147483662" r:id="rId7"/>
    <p:sldLayoutId id="2147483663" r:id="rId8"/>
    <p:sldLayoutId id="214748366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energy.nh.gov/engyapps/ceps/shop.aspx" TargetMode="External"/><Relationship Id="rId4" Type="http://schemas.openxmlformats.org/officeDocument/2006/relationships/hyperlink" Target="http://www.communitypowernh.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hyperlink" Target="mailto:info@CommunityPowerNH.gov"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hyperlink" Target="http://www.communitypowernh.gov/%5bnam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mailto:info@CommunityPowerNH.gov" TargetMode="External"/><Relationship Id="rId5" Type="http://schemas.openxmlformats.org/officeDocument/2006/relationships/hyperlink" Target="http://www.cpcnh.org/community-leader-sign-up" TargetMode="Externa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hyperlink" Target="http://www.gencourt.state.nh.us/rsa/html/iii/53-E/53-E-mrg.htm" TargetMode="External"/><Relationship Id="rId4" Type="http://schemas.openxmlformats.org/officeDocument/2006/relationships/image" Target="../media/image6.svg"/><Relationship Id="rId9" Type="http://schemas.openxmlformats.org/officeDocument/2006/relationships/image" Target="../media/image11.tif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communitypowernh.gov/" TargetMode="External"/><Relationship Id="rId5" Type="http://schemas.openxmlformats.org/officeDocument/2006/relationships/hyperlink" Target="mailto:info@CommunityPowerNH.gov"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8.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3">
            <a:extLst>
              <a:ext uri="{FF2B5EF4-FFF2-40B4-BE49-F238E27FC236}">
                <a16:creationId xmlns:a16="http://schemas.microsoft.com/office/drawing/2014/main" id="{F29C1ED2-2D5E-24C3-DD33-CACDD78B4E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33659" y="0"/>
            <a:ext cx="5524682" cy="5202114"/>
          </a:xfrm>
          <a:prstGeom prst="rect">
            <a:avLst/>
          </a:prstGeom>
        </p:spPr>
      </p:pic>
      <p:pic>
        <p:nvPicPr>
          <p:cNvPr id="3" name="Picture 2">
            <a:extLst>
              <a:ext uri="{FF2B5EF4-FFF2-40B4-BE49-F238E27FC236}">
                <a16:creationId xmlns:a16="http://schemas.microsoft.com/office/drawing/2014/main" id="{7F744556-5E23-5658-B679-8149167231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3218627" cy="1282422"/>
          </a:xfrm>
          <a:prstGeom prst="rect">
            <a:avLst/>
          </a:prstGeom>
        </p:spPr>
      </p:pic>
      <p:sp>
        <p:nvSpPr>
          <p:cNvPr id="110" name="Google Shape;110;p1"/>
          <p:cNvSpPr/>
          <p:nvPr/>
        </p:nvSpPr>
        <p:spPr>
          <a:xfrm>
            <a:off x="476036" y="5624151"/>
            <a:ext cx="11239928" cy="844074"/>
          </a:xfrm>
          <a:prstGeom prst="rect">
            <a:avLst/>
          </a:prstGeom>
          <a:noFill/>
          <a:ln>
            <a:noFill/>
          </a:ln>
        </p:spPr>
        <p:txBody>
          <a:bodyPr spcFirstLastPara="1" wrap="square" lIns="0" tIns="0" rIns="0" bIns="0" anchor="t" anchorCtr="0">
            <a:noAutofit/>
          </a:bodyPr>
          <a:lstStyle/>
          <a:p>
            <a:pPr algn="ctr" fontAlgn="base">
              <a:lnSpc>
                <a:spcPct val="120000"/>
              </a:lnSpc>
              <a:buSzPts val="2400"/>
            </a:pPr>
            <a:r>
              <a:rPr lang="en-US" sz="2400" dirty="0">
                <a:solidFill>
                  <a:srgbClr val="4F4C49"/>
                </a:solidFill>
                <a:latin typeface="Montserrat" pitchFamily="2" charset="77"/>
              </a:rPr>
              <a:t>Wednesday, August 2, 2023 | 7PM</a:t>
            </a:r>
          </a:p>
          <a:p>
            <a:pPr algn="ctr" fontAlgn="base">
              <a:lnSpc>
                <a:spcPct val="120000"/>
              </a:lnSpc>
              <a:buSzPts val="2400"/>
            </a:pPr>
            <a:r>
              <a:rPr lang="en-US" sz="2000" dirty="0">
                <a:solidFill>
                  <a:srgbClr val="4F4C49"/>
                </a:solidFill>
                <a:latin typeface="Montserrat" pitchFamily="2" charset="77"/>
              </a:rPr>
              <a:t>Dublin Town Hall, Basement, 1120 Main Street, Dublin, NH 03444</a:t>
            </a:r>
          </a:p>
        </p:txBody>
      </p:sp>
      <p:sp>
        <p:nvSpPr>
          <p:cNvPr id="111" name="Google Shape;111;p1"/>
          <p:cNvSpPr/>
          <p:nvPr/>
        </p:nvSpPr>
        <p:spPr>
          <a:xfrm>
            <a:off x="1656600" y="4252188"/>
            <a:ext cx="8878800" cy="1794000"/>
          </a:xfrm>
          <a:prstGeom prst="rect">
            <a:avLst/>
          </a:prstGeom>
          <a:noFill/>
          <a:ln>
            <a:noFill/>
          </a:ln>
        </p:spPr>
        <p:txBody>
          <a:bodyPr spcFirstLastPara="1" wrap="square" lIns="0" tIns="0" rIns="0" bIns="0" anchor="ctr" anchorCtr="0">
            <a:noAutofit/>
          </a:bodyPr>
          <a:lstStyle/>
          <a:p>
            <a:pPr algn="ctr">
              <a:spcBef>
                <a:spcPts val="600"/>
              </a:spcBef>
              <a:buClr>
                <a:srgbClr val="2471AA"/>
              </a:buClr>
              <a:buSzPts val="4400"/>
            </a:pPr>
            <a:r>
              <a:rPr lang="en-US" sz="4600" b="1" i="0" u="none" strike="noStrike" cap="none" dirty="0">
                <a:solidFill>
                  <a:srgbClr val="2571AA"/>
                </a:solidFill>
                <a:latin typeface="Metropolis Extra Bold"/>
                <a:ea typeface="Montserrat"/>
                <a:cs typeface="Montserrat"/>
                <a:sym typeface="Montserrat"/>
              </a:rPr>
              <a:t>Public Information Session</a:t>
            </a:r>
            <a:endParaRPr lang="en-US" sz="4000" i="0" u="none" strike="noStrike" cap="none" dirty="0">
              <a:solidFill>
                <a:srgbClr val="2571AA"/>
              </a:solidFill>
              <a:latin typeface="Metropolis Extra Bold"/>
              <a:ea typeface="Montserrat"/>
              <a:cs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Google Shape;140;g10130d0ed84_0_123" descr="Picture 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14" y="6621070"/>
            <a:ext cx="12194014" cy="236931"/>
          </a:xfrm>
          <a:prstGeom prst="rect">
            <a:avLst/>
          </a:prstGeom>
          <a:noFill/>
          <a:ln>
            <a:noFill/>
          </a:ln>
        </p:spPr>
      </p:pic>
      <p:sp>
        <p:nvSpPr>
          <p:cNvPr id="141" name="Google Shape;141;g10130d0ed84_0_123"/>
          <p:cNvSpPr txBox="1"/>
          <p:nvPr/>
        </p:nvSpPr>
        <p:spPr>
          <a:xfrm>
            <a:off x="568735" y="297679"/>
            <a:ext cx="10890900" cy="584775"/>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0"/>
              </a:spcAft>
              <a:buClr>
                <a:srgbClr val="2471AA"/>
              </a:buClr>
              <a:buSzPts val="4400"/>
              <a:buFont typeface="Arial"/>
              <a:buNone/>
            </a:pPr>
            <a:r>
              <a:rPr lang="en-US" sz="4000" b="1" dirty="0">
                <a:solidFill>
                  <a:srgbClr val="2471AA"/>
                </a:solidFill>
                <a:latin typeface="Montserrat" pitchFamily="2" charset="77"/>
                <a:cs typeface="Calibri" panose="020F0502020204030204" pitchFamily="34" charset="0"/>
              </a:rPr>
              <a:t>Cheshire EAP Attachment 9</a:t>
            </a:r>
            <a:endParaRPr sz="4000" i="0" u="none" strike="noStrike" cap="none" dirty="0">
              <a:solidFill>
                <a:srgbClr val="000000"/>
              </a:solidFill>
              <a:latin typeface="Montserrat" pitchFamily="2" charset="77"/>
              <a:cs typeface="Calibri" panose="020F0502020204030204" pitchFamily="34" charset="0"/>
            </a:endParaRPr>
          </a:p>
        </p:txBody>
      </p:sp>
      <p:sp>
        <p:nvSpPr>
          <p:cNvPr id="3" name="TextBox 2">
            <a:extLst>
              <a:ext uri="{FF2B5EF4-FFF2-40B4-BE49-F238E27FC236}">
                <a16:creationId xmlns:a16="http://schemas.microsoft.com/office/drawing/2014/main" id="{A12550CE-6278-EFB0-44D1-2B199F4BBC75}"/>
              </a:ext>
            </a:extLst>
          </p:cNvPr>
          <p:cNvSpPr txBox="1"/>
          <p:nvPr/>
        </p:nvSpPr>
        <p:spPr>
          <a:xfrm>
            <a:off x="409224" y="1074822"/>
            <a:ext cx="11050412" cy="5283498"/>
          </a:xfrm>
          <a:prstGeom prst="rect">
            <a:avLst/>
          </a:prstGeom>
          <a:noFill/>
        </p:spPr>
        <p:txBody>
          <a:bodyPr wrap="square" rtlCol="0">
            <a:spAutoFit/>
          </a:bodyPr>
          <a:lstStyle/>
          <a:p>
            <a:pPr>
              <a:spcBef>
                <a:spcPts val="400"/>
              </a:spcBef>
              <a:spcAft>
                <a:spcPts val="400"/>
              </a:spcAft>
              <a:buClr>
                <a:srgbClr val="42BEE2"/>
              </a:buClr>
            </a:pPr>
            <a:r>
              <a:rPr lang="en-US" sz="2400" b="1" dirty="0">
                <a:solidFill>
                  <a:srgbClr val="4F4C49"/>
                </a:solidFill>
                <a:latin typeface="Montserrat" pitchFamily="2" charset="77"/>
                <a:cs typeface="Calibri" panose="020F0502020204030204" pitchFamily="34" charset="0"/>
              </a:rPr>
              <a:t>Process to Join Cheshire Community Power</a:t>
            </a:r>
          </a:p>
          <a:p>
            <a:pPr marL="342900" indent="-342900">
              <a:spcBef>
                <a:spcPts val="400"/>
              </a:spcBef>
              <a:spcAft>
                <a:spcPts val="400"/>
              </a:spcAft>
              <a:buClr>
                <a:srgbClr val="42BEE2"/>
              </a:buClr>
              <a:buFont typeface="Webdings" panose="05030102010509060703" pitchFamily="18" charset="2"/>
              <a:buChar char="~"/>
            </a:pPr>
            <a:r>
              <a:rPr lang="en-US" sz="2400" dirty="0">
                <a:solidFill>
                  <a:srgbClr val="4F4C49"/>
                </a:solidFill>
                <a:latin typeface="Montserrat" pitchFamily="2" charset="77"/>
                <a:cs typeface="Calibri" panose="020F0502020204030204" pitchFamily="34" charset="0"/>
              </a:rPr>
              <a:t>Any municipality within the county may, by majority vote of their governing body pursuant to RSA 53-E:6, request to join Cheshire Community Power by adopting and submitting the resolution provided below to the County Commissioners for their review and approval: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400"/>
              </a:spcBef>
              <a:spcAft>
                <a:spcPts val="400"/>
              </a:spcAft>
              <a:buClr>
                <a:srgbClr val="42BEE2"/>
              </a:buClr>
              <a:buSzPts val="2100"/>
              <a:buFont typeface="Wingdings" panose="05000000000000000000" pitchFamily="2" charset="2"/>
              <a:buChar char="§"/>
            </a:pPr>
            <a:r>
              <a:rPr lang="en-US" sz="1800" i="1" dirty="0">
                <a:solidFill>
                  <a:srgbClr val="4F4C49"/>
                </a:solidFill>
                <a:latin typeface="Montserrat" pitchFamily="2" charset="77"/>
                <a:cs typeface="Calibri" panose="020F0502020204030204" pitchFamily="34" charset="0"/>
              </a:rPr>
              <a:t>Resolved, that we hereby commit the </a:t>
            </a:r>
            <a:r>
              <a:rPr lang="en-US" sz="1800" b="1" i="1" dirty="0">
                <a:solidFill>
                  <a:srgbClr val="4F4C49"/>
                </a:solidFill>
                <a:latin typeface="Montserrat" pitchFamily="2" charset="77"/>
                <a:cs typeface="Calibri" panose="020F0502020204030204" pitchFamily="34" charset="0"/>
              </a:rPr>
              <a:t>Town </a:t>
            </a:r>
            <a:r>
              <a:rPr lang="en-US" sz="1800" b="1" i="1">
                <a:solidFill>
                  <a:srgbClr val="4F4C49"/>
                </a:solidFill>
                <a:latin typeface="Montserrat" pitchFamily="2" charset="77"/>
                <a:cs typeface="Calibri" panose="020F0502020204030204" pitchFamily="34" charset="0"/>
              </a:rPr>
              <a:t>of [INSERT]</a:t>
            </a:r>
            <a:r>
              <a:rPr lang="en-US" sz="1800" i="1">
                <a:solidFill>
                  <a:srgbClr val="4F4C49"/>
                </a:solidFill>
                <a:latin typeface="Montserrat" pitchFamily="2" charset="77"/>
                <a:cs typeface="Calibri" panose="020F0502020204030204" pitchFamily="34" charset="0"/>
              </a:rPr>
              <a:t> </a:t>
            </a:r>
            <a:r>
              <a:rPr lang="en-US" sz="1800" i="1" dirty="0">
                <a:solidFill>
                  <a:srgbClr val="4F4C49"/>
                </a:solidFill>
                <a:latin typeface="Montserrat" pitchFamily="2" charset="77"/>
                <a:cs typeface="Calibri" panose="020F0502020204030204" pitchFamily="34" charset="0"/>
              </a:rPr>
              <a:t>to join Cheshire Community Power to provide default supply service on an opt-out basis to retail electricity customers within the Town’s boundaries, pursuant to RSA 53-E:6(I), understanding that the Town may appoint a representative and alternate to the Cheshire Community Power Governance Council to support joint oversight of the program, and continuing hereafter, or until such time as the Town elects to form its own Community Power Aggregation program, as provided for in and subject to the terms of the County’s Electric Aggregation Plan, inclusive of the requirements and considerations for municipalities afforded therein under Attachment 10: Cheshire Community Power Governance Council, as amended from time to time hereafter. </a:t>
            </a:r>
          </a:p>
        </p:txBody>
      </p:sp>
      <p:sp>
        <p:nvSpPr>
          <p:cNvPr id="2" name="Google Shape;470;p14">
            <a:extLst>
              <a:ext uri="{FF2B5EF4-FFF2-40B4-BE49-F238E27FC236}">
                <a16:creationId xmlns:a16="http://schemas.microsoft.com/office/drawing/2014/main" id="{DA124147-EB47-EBE6-CFB9-E1DA8A787FA9}"/>
              </a:ext>
            </a:extLst>
          </p:cNvPr>
          <p:cNvSpPr txBox="1">
            <a:spLocks noGrp="1"/>
          </p:cNvSpPr>
          <p:nvPr>
            <p:ph type="sldNum" idx="12"/>
          </p:nvPr>
        </p:nvSpPr>
        <p:spPr>
          <a:xfrm>
            <a:off x="9606263" y="6567488"/>
            <a:ext cx="24952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b="1">
                <a:solidFill>
                  <a:schemeClr val="bg1"/>
                </a:solidFill>
                <a:latin typeface="Montserrat"/>
                <a:ea typeface="Montserrat"/>
                <a:cs typeface="Montserrat"/>
                <a:sym typeface="Montserrat"/>
              </a:rPr>
              <a:t>10</a:t>
            </a:fld>
            <a:endParaRPr b="1" dirty="0">
              <a:solidFill>
                <a:schemeClr val="bg1"/>
              </a:solidFill>
              <a:latin typeface="Montserrat"/>
              <a:ea typeface="Montserrat"/>
              <a:cs typeface="Montserrat"/>
              <a:sym typeface="Montserrat"/>
            </a:endParaRPr>
          </a:p>
        </p:txBody>
      </p:sp>
    </p:spTree>
    <p:extLst>
      <p:ext uri="{BB962C8B-B14F-4D97-AF65-F5344CB8AC3E}">
        <p14:creationId xmlns:p14="http://schemas.microsoft.com/office/powerpoint/2010/main" val="200609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Google Shape;140;g10130d0ed84_0_123" descr="Picture 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14" y="6621070"/>
            <a:ext cx="12194014" cy="236931"/>
          </a:xfrm>
          <a:prstGeom prst="rect">
            <a:avLst/>
          </a:prstGeom>
          <a:noFill/>
          <a:ln>
            <a:noFill/>
          </a:ln>
        </p:spPr>
      </p:pic>
      <p:sp>
        <p:nvSpPr>
          <p:cNvPr id="141" name="Google Shape;141;g10130d0ed84_0_123"/>
          <p:cNvSpPr txBox="1"/>
          <p:nvPr/>
        </p:nvSpPr>
        <p:spPr>
          <a:xfrm>
            <a:off x="568735" y="297679"/>
            <a:ext cx="10890900" cy="584775"/>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0"/>
              </a:spcAft>
              <a:buClr>
                <a:srgbClr val="2471AA"/>
              </a:buClr>
              <a:buSzPts val="4400"/>
              <a:buFont typeface="Arial"/>
              <a:buNone/>
            </a:pPr>
            <a:r>
              <a:rPr lang="en-US" sz="4000" b="1" dirty="0">
                <a:solidFill>
                  <a:srgbClr val="2471AA"/>
                </a:solidFill>
                <a:latin typeface="Montserrat" pitchFamily="2" charset="77"/>
                <a:cs typeface="Calibri" panose="020F0502020204030204" pitchFamily="34" charset="0"/>
              </a:rPr>
              <a:t>Cheshire EAP Attachment 10</a:t>
            </a:r>
            <a:endParaRPr sz="4000" i="0" u="none" strike="noStrike" cap="none" dirty="0">
              <a:solidFill>
                <a:srgbClr val="000000"/>
              </a:solidFill>
              <a:latin typeface="Montserrat" pitchFamily="2" charset="77"/>
              <a:cs typeface="Calibri" panose="020F0502020204030204" pitchFamily="34" charset="0"/>
            </a:endParaRPr>
          </a:p>
        </p:txBody>
      </p:sp>
      <p:sp>
        <p:nvSpPr>
          <p:cNvPr id="3" name="TextBox 2">
            <a:extLst>
              <a:ext uri="{FF2B5EF4-FFF2-40B4-BE49-F238E27FC236}">
                <a16:creationId xmlns:a16="http://schemas.microsoft.com/office/drawing/2014/main" id="{A12550CE-6278-EFB0-44D1-2B199F4BBC75}"/>
              </a:ext>
            </a:extLst>
          </p:cNvPr>
          <p:cNvSpPr txBox="1"/>
          <p:nvPr/>
        </p:nvSpPr>
        <p:spPr>
          <a:xfrm>
            <a:off x="409224" y="1074822"/>
            <a:ext cx="11050412" cy="5488682"/>
          </a:xfrm>
          <a:prstGeom prst="rect">
            <a:avLst/>
          </a:prstGeom>
          <a:noFill/>
        </p:spPr>
        <p:txBody>
          <a:bodyPr wrap="square" rtlCol="0">
            <a:spAutoFit/>
          </a:bodyPr>
          <a:lstStyle/>
          <a:p>
            <a:pPr>
              <a:spcBef>
                <a:spcPts val="400"/>
              </a:spcBef>
              <a:spcAft>
                <a:spcPts val="400"/>
              </a:spcAft>
              <a:buClr>
                <a:srgbClr val="42BEE2"/>
              </a:buClr>
            </a:pPr>
            <a:r>
              <a:rPr lang="en-US" sz="2000" b="1" dirty="0">
                <a:solidFill>
                  <a:srgbClr val="4F4C49"/>
                </a:solidFill>
                <a:latin typeface="Montserrat" pitchFamily="2" charset="77"/>
                <a:cs typeface="Calibri" panose="020F0502020204030204" pitchFamily="34" charset="0"/>
              </a:rPr>
              <a:t>Cheshire Community Power Governance Council</a:t>
            </a:r>
          </a:p>
          <a:p>
            <a:pPr marL="342900" indent="-342900">
              <a:spcBef>
                <a:spcPts val="400"/>
              </a:spcBef>
              <a:spcAft>
                <a:spcPts val="400"/>
              </a:spcAft>
              <a:buClr>
                <a:srgbClr val="42BEE2"/>
              </a:buClr>
              <a:buFont typeface="Webdings" panose="05030102010509060703" pitchFamily="18" charset="2"/>
              <a:buChar char="~"/>
            </a:pPr>
            <a:r>
              <a:rPr lang="en-US" sz="2000" dirty="0">
                <a:solidFill>
                  <a:srgbClr val="4F4C49"/>
                </a:solidFill>
                <a:latin typeface="Montserrat" pitchFamily="2" charset="77"/>
                <a:cs typeface="Calibri" panose="020F0502020204030204" pitchFamily="34" charset="0"/>
              </a:rPr>
              <a:t>Joining towns appoint voting representation to </a:t>
            </a:r>
            <a:r>
              <a:rPr lang="en-US" sz="2000" b="1" dirty="0">
                <a:solidFill>
                  <a:srgbClr val="41BEE2"/>
                </a:solidFill>
                <a:latin typeface="Montserrat" pitchFamily="2" charset="77"/>
                <a:cs typeface="Calibri" panose="020F0502020204030204" pitchFamily="34" charset="0"/>
              </a:rPr>
              <a:t>Governance Council</a:t>
            </a:r>
            <a:endParaRPr lang="en-US" sz="1600" b="1" dirty="0">
              <a:solidFill>
                <a:srgbClr val="41BEE2"/>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400"/>
              </a:spcBef>
              <a:spcAft>
                <a:spcPts val="400"/>
              </a:spcAft>
              <a:buClr>
                <a:srgbClr val="42BEE2"/>
              </a:buClr>
              <a:buSzPts val="2100"/>
              <a:buFont typeface="Wingdings" panose="05000000000000000000" pitchFamily="2" charset="2"/>
              <a:buChar char="§"/>
            </a:pPr>
            <a:r>
              <a:rPr lang="en-US" sz="1600" dirty="0">
                <a:solidFill>
                  <a:srgbClr val="4F4C49"/>
                </a:solidFill>
                <a:latin typeface="Montserrat" pitchFamily="2" charset="77"/>
                <a:cs typeface="Calibri" panose="020F0502020204030204" pitchFamily="34" charset="0"/>
              </a:rPr>
              <a:t>Establishes </a:t>
            </a:r>
            <a:r>
              <a:rPr lang="en-US" sz="1600" b="1" u="sng" dirty="0">
                <a:solidFill>
                  <a:srgbClr val="3F9350"/>
                </a:solidFill>
                <a:latin typeface="Montserrat" pitchFamily="2" charset="77"/>
                <a:cs typeface="Calibri" panose="020F0502020204030204" pitchFamily="34" charset="0"/>
              </a:rPr>
              <a:t>transparent, participatory, flexible decision-making</a:t>
            </a:r>
            <a:r>
              <a:rPr lang="en-US" sz="1600" dirty="0">
                <a:solidFill>
                  <a:srgbClr val="4F4C49"/>
                </a:solidFill>
                <a:latin typeface="Montserrat" pitchFamily="2" charset="77"/>
                <a:cs typeface="Calibri" panose="020F0502020204030204" pitchFamily="34" charset="0"/>
              </a:rPr>
              <a:t> structure for </a:t>
            </a:r>
            <a:r>
              <a:rPr lang="en-US" sz="1600" b="1" u="sng" dirty="0">
                <a:solidFill>
                  <a:srgbClr val="2373AB"/>
                </a:solidFill>
                <a:latin typeface="Montserrat" pitchFamily="2" charset="77"/>
                <a:cs typeface="Calibri" panose="020F0502020204030204" pitchFamily="34" charset="0"/>
              </a:rPr>
              <a:t>mutual advantage of the participating municipalities and the County</a:t>
            </a:r>
            <a:r>
              <a:rPr lang="en-US" sz="1600" dirty="0">
                <a:solidFill>
                  <a:srgbClr val="4F4C49"/>
                </a:solidFill>
                <a:latin typeface="Montserrat" pitchFamily="2" charset="77"/>
                <a:cs typeface="Calibri" panose="020F0502020204030204" pitchFamily="34" charset="0"/>
              </a:rPr>
              <a:t>.</a:t>
            </a:r>
            <a:endParaRPr lang="en-US" sz="1600" i="1" dirty="0">
              <a:solidFill>
                <a:srgbClr val="4F4C49"/>
              </a:solidFill>
              <a:latin typeface="Montserrat" pitchFamily="2" charset="77"/>
              <a:cs typeface="Calibri" panose="020F0502020204030204" pitchFamily="34" charset="0"/>
            </a:endParaRPr>
          </a:p>
          <a:p>
            <a:pPr marL="342900" indent="-342900">
              <a:spcBef>
                <a:spcPts val="400"/>
              </a:spcBef>
              <a:spcAft>
                <a:spcPts val="400"/>
              </a:spcAft>
              <a:buClr>
                <a:srgbClr val="42BEE2"/>
              </a:buClr>
              <a:buFont typeface="Webdings" panose="05030102010509060703" pitchFamily="18" charset="2"/>
              <a:buChar char="~"/>
            </a:pPr>
            <a:r>
              <a:rPr lang="en-US" sz="2000" b="1" dirty="0">
                <a:solidFill>
                  <a:srgbClr val="41BEE2"/>
                </a:solidFill>
                <a:latin typeface="Montserrat" pitchFamily="2" charset="77"/>
                <a:cs typeface="Calibri" panose="020F0502020204030204" pitchFamily="34" charset="0"/>
              </a:rPr>
              <a:t>Governance Council </a:t>
            </a:r>
            <a:r>
              <a:rPr lang="en-US" sz="2000" dirty="0">
                <a:solidFill>
                  <a:srgbClr val="4F4C49"/>
                </a:solidFill>
                <a:latin typeface="Montserrat" pitchFamily="2" charset="77"/>
                <a:cs typeface="Calibri" panose="020F0502020204030204" pitchFamily="34" charset="0"/>
              </a:rPr>
              <a:t>duties and function:</a:t>
            </a:r>
          </a:p>
          <a:p>
            <a:pPr marL="800100" lvl="1" indent="-342900">
              <a:spcBef>
                <a:spcPts val="400"/>
              </a:spcBef>
              <a:spcAft>
                <a:spcPts val="400"/>
              </a:spcAft>
              <a:buClr>
                <a:srgbClr val="42BEE2"/>
              </a:buClr>
              <a:buSzPts val="2100"/>
              <a:buFont typeface="Wingdings" panose="05000000000000000000" pitchFamily="2" charset="2"/>
              <a:buChar char="§"/>
            </a:pPr>
            <a:r>
              <a:rPr lang="en-US" sz="1600" dirty="0">
                <a:solidFill>
                  <a:srgbClr val="4F4C49"/>
                </a:solidFill>
                <a:latin typeface="Montserrat" pitchFamily="2" charset="77"/>
                <a:cs typeface="Calibri" panose="020F0502020204030204" pitchFamily="34" charset="0"/>
              </a:rPr>
              <a:t>Ensure engaged and informed governing bodies of participating communities</a:t>
            </a:r>
          </a:p>
          <a:p>
            <a:pPr marL="800100" lvl="1" indent="-342900">
              <a:spcBef>
                <a:spcPts val="400"/>
              </a:spcBef>
              <a:spcAft>
                <a:spcPts val="400"/>
              </a:spcAft>
              <a:buClr>
                <a:srgbClr val="42BEE2"/>
              </a:buClr>
              <a:buSzPts val="2100"/>
              <a:buFont typeface="Wingdings" panose="05000000000000000000" pitchFamily="2" charset="2"/>
              <a:buChar char="§"/>
            </a:pPr>
            <a:r>
              <a:rPr lang="en-US" sz="1600" dirty="0">
                <a:solidFill>
                  <a:srgbClr val="4F4C49"/>
                </a:solidFill>
                <a:latin typeface="Montserrat" pitchFamily="2" charset="77"/>
                <a:cs typeface="Calibri" panose="020F0502020204030204" pitchFamily="34" charset="0"/>
              </a:rPr>
              <a:t>Encourage and support expansion of program to interested communities</a:t>
            </a:r>
          </a:p>
          <a:p>
            <a:pPr marL="800100" lvl="1" indent="-342900">
              <a:spcBef>
                <a:spcPts val="400"/>
              </a:spcBef>
              <a:spcAft>
                <a:spcPts val="400"/>
              </a:spcAft>
              <a:buClr>
                <a:srgbClr val="42BEE2"/>
              </a:buClr>
              <a:buSzPts val="2100"/>
              <a:buFont typeface="Wingdings" panose="05000000000000000000" pitchFamily="2" charset="2"/>
              <a:buChar char="§"/>
            </a:pPr>
            <a:r>
              <a:rPr lang="en-US" sz="1600" dirty="0">
                <a:solidFill>
                  <a:srgbClr val="4F4C49"/>
                </a:solidFill>
                <a:latin typeface="Montserrat" pitchFamily="2" charset="77"/>
                <a:cs typeface="Calibri" panose="020F0502020204030204" pitchFamily="34" charset="0"/>
              </a:rPr>
              <a:t>Designating individuals for the County Commissioners to appoint as the representatives and ”Authorized Officer” to CPCNH</a:t>
            </a:r>
          </a:p>
          <a:p>
            <a:pPr marL="800100" lvl="1" indent="-342900">
              <a:spcBef>
                <a:spcPts val="400"/>
              </a:spcBef>
              <a:spcAft>
                <a:spcPts val="400"/>
              </a:spcAft>
              <a:buClr>
                <a:srgbClr val="42BEE2"/>
              </a:buClr>
              <a:buSzPts val="2100"/>
              <a:buFont typeface="Wingdings" panose="05000000000000000000" pitchFamily="2" charset="2"/>
              <a:buChar char="§"/>
            </a:pPr>
            <a:r>
              <a:rPr lang="en-US" sz="1600" dirty="0">
                <a:solidFill>
                  <a:srgbClr val="4F4C49"/>
                </a:solidFill>
                <a:latin typeface="Montserrat" pitchFamily="2" charset="77"/>
                <a:cs typeface="Calibri" panose="020F0502020204030204" pitchFamily="34" charset="0"/>
              </a:rPr>
              <a:t>Authorizing individuals to serve on committees of CPCNH on behalf of the program</a:t>
            </a:r>
          </a:p>
          <a:p>
            <a:pPr marL="800100" lvl="1" indent="-342900">
              <a:spcBef>
                <a:spcPts val="400"/>
              </a:spcBef>
              <a:spcAft>
                <a:spcPts val="400"/>
              </a:spcAft>
              <a:buClr>
                <a:srgbClr val="42BEE2"/>
              </a:buClr>
              <a:buSzPts val="2100"/>
              <a:buFont typeface="Wingdings" panose="05000000000000000000" pitchFamily="2" charset="2"/>
              <a:buChar char="§"/>
            </a:pPr>
            <a:r>
              <a:rPr lang="en-US" sz="1600" dirty="0">
                <a:solidFill>
                  <a:srgbClr val="4F4C49"/>
                </a:solidFill>
                <a:latin typeface="Montserrat" pitchFamily="2" charset="77"/>
                <a:cs typeface="Calibri" panose="020F0502020204030204" pitchFamily="34" charset="0"/>
              </a:rPr>
              <a:t>Recommending amendments to the Electric Aggregation Plan for consideration by the County Commissioners</a:t>
            </a:r>
          </a:p>
          <a:p>
            <a:pPr marL="800100" lvl="1" indent="-342900">
              <a:spcBef>
                <a:spcPts val="400"/>
              </a:spcBef>
              <a:spcAft>
                <a:spcPts val="400"/>
              </a:spcAft>
              <a:buClr>
                <a:srgbClr val="42BEE2"/>
              </a:buClr>
              <a:buSzPts val="2100"/>
              <a:buFont typeface="Wingdings" panose="05000000000000000000" pitchFamily="2" charset="2"/>
              <a:buChar char="§"/>
            </a:pPr>
            <a:r>
              <a:rPr lang="en-US" sz="1600" dirty="0">
                <a:solidFill>
                  <a:srgbClr val="4F4C49"/>
                </a:solidFill>
                <a:latin typeface="Montserrat" pitchFamily="2" charset="77"/>
                <a:cs typeface="Calibri" panose="020F0502020204030204" pitchFamily="34" charset="0"/>
              </a:rPr>
              <a:t>Approving the withdrawal of municipalities from the program that have subsequently elected to implement their own Community Power Program</a:t>
            </a:r>
          </a:p>
          <a:p>
            <a:pPr marL="800100" lvl="1" indent="-342900">
              <a:spcBef>
                <a:spcPts val="400"/>
              </a:spcBef>
              <a:spcAft>
                <a:spcPts val="400"/>
              </a:spcAft>
              <a:buClr>
                <a:srgbClr val="42BEE2"/>
              </a:buClr>
              <a:buSzPts val="2100"/>
              <a:buFont typeface="Wingdings" panose="05000000000000000000" pitchFamily="2" charset="2"/>
              <a:buChar char="§"/>
            </a:pPr>
            <a:r>
              <a:rPr lang="en-US" sz="1600" dirty="0">
                <a:solidFill>
                  <a:srgbClr val="4F4C49"/>
                </a:solidFill>
                <a:latin typeface="Montserrat" pitchFamily="2" charset="77"/>
                <a:cs typeface="Calibri" panose="020F0502020204030204" pitchFamily="34" charset="0"/>
              </a:rPr>
              <a:t>Assuming additional duties at the Council’s discretion to develop and enable voluntary, cost effective, and innovative solutions to local needs with careful consideration of conditions and opportunities across the County pursuant to this Electric Aggregation Plan</a:t>
            </a:r>
          </a:p>
        </p:txBody>
      </p:sp>
      <p:sp>
        <p:nvSpPr>
          <p:cNvPr id="2" name="Google Shape;470;p14">
            <a:extLst>
              <a:ext uri="{FF2B5EF4-FFF2-40B4-BE49-F238E27FC236}">
                <a16:creationId xmlns:a16="http://schemas.microsoft.com/office/drawing/2014/main" id="{FDFEBEBE-D4F8-6C08-E8FF-8EB2BAAC6ED1}"/>
              </a:ext>
            </a:extLst>
          </p:cNvPr>
          <p:cNvSpPr txBox="1">
            <a:spLocks noGrp="1"/>
          </p:cNvSpPr>
          <p:nvPr>
            <p:ph type="sldNum" idx="12"/>
          </p:nvPr>
        </p:nvSpPr>
        <p:spPr>
          <a:xfrm>
            <a:off x="9606263" y="6567488"/>
            <a:ext cx="24952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b="1">
                <a:solidFill>
                  <a:schemeClr val="bg1"/>
                </a:solidFill>
                <a:latin typeface="Montserrat"/>
                <a:ea typeface="Montserrat"/>
                <a:cs typeface="Montserrat"/>
                <a:sym typeface="Montserrat"/>
              </a:rPr>
              <a:t>11</a:t>
            </a:fld>
            <a:endParaRPr b="1" dirty="0">
              <a:solidFill>
                <a:schemeClr val="bg1"/>
              </a:solidFill>
              <a:latin typeface="Montserrat"/>
              <a:ea typeface="Montserrat"/>
              <a:cs typeface="Montserrat"/>
              <a:sym typeface="Montserrat"/>
            </a:endParaRPr>
          </a:p>
        </p:txBody>
      </p:sp>
    </p:spTree>
    <p:extLst>
      <p:ext uri="{BB962C8B-B14F-4D97-AF65-F5344CB8AC3E}">
        <p14:creationId xmlns:p14="http://schemas.microsoft.com/office/powerpoint/2010/main" val="2860905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2" name="Picture 1">
            <a:extLst>
              <a:ext uri="{FF2B5EF4-FFF2-40B4-BE49-F238E27FC236}">
                <a16:creationId xmlns:a16="http://schemas.microsoft.com/office/drawing/2014/main" id="{E897FD8F-2225-1E2B-B78D-D0FCE244BC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76144" y="2268056"/>
            <a:ext cx="4242340" cy="3994643"/>
          </a:xfrm>
          <a:prstGeom prst="rect">
            <a:avLst/>
          </a:prstGeom>
        </p:spPr>
      </p:pic>
      <p:sp>
        <p:nvSpPr>
          <p:cNvPr id="155" name="Google Shape;155;p11"/>
          <p:cNvSpPr txBox="1">
            <a:spLocks noGrp="1"/>
          </p:cNvSpPr>
          <p:nvPr>
            <p:ph type="title"/>
          </p:nvPr>
        </p:nvSpPr>
        <p:spPr>
          <a:xfrm>
            <a:off x="119120" y="353307"/>
            <a:ext cx="11777662"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Community Benefit: Savings + Reserves</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12</a:t>
            </a:fld>
            <a:endParaRPr lang="en-US" dirty="0"/>
          </a:p>
        </p:txBody>
      </p:sp>
      <p:sp>
        <p:nvSpPr>
          <p:cNvPr id="5" name="TextBox 4">
            <a:extLst>
              <a:ext uri="{FF2B5EF4-FFF2-40B4-BE49-F238E27FC236}">
                <a16:creationId xmlns:a16="http://schemas.microsoft.com/office/drawing/2014/main" id="{A728978D-4BE0-20A4-532E-72B6C4C9B2F7}"/>
              </a:ext>
            </a:extLst>
          </p:cNvPr>
          <p:cNvSpPr txBox="1"/>
          <p:nvPr/>
        </p:nvSpPr>
        <p:spPr>
          <a:xfrm>
            <a:off x="781198" y="1148581"/>
            <a:ext cx="10314892" cy="1969770"/>
          </a:xfrm>
          <a:prstGeom prst="rect">
            <a:avLst/>
          </a:prstGeom>
          <a:noFill/>
        </p:spPr>
        <p:txBody>
          <a:bodyPr wrap="square" rtlCol="0">
            <a:spAutoFit/>
          </a:bodyPr>
          <a:lstStyle/>
          <a:p>
            <a:pPr marL="342900" indent="-342900">
              <a:spcAft>
                <a:spcPts val="800"/>
              </a:spcAft>
              <a:buClr>
                <a:srgbClr val="42BEE2"/>
              </a:buClr>
              <a:buFont typeface="Webdings" panose="05030102010509060703" pitchFamily="18" charset="2"/>
              <a:buChar char="~"/>
            </a:pPr>
            <a:r>
              <a:rPr lang="en-US" sz="2100" dirty="0">
                <a:solidFill>
                  <a:schemeClr val="tx1">
                    <a:lumMod val="65000"/>
                    <a:lumOff val="35000"/>
                  </a:schemeClr>
                </a:solidFill>
                <a:latin typeface="Montserrat" pitchFamily="2" charset="77"/>
              </a:rPr>
              <a:t>Cheshire Community Power creates savings, rate stability, value for customers by developing beneficial local energy projects and programs</a:t>
            </a:r>
          </a:p>
          <a:p>
            <a:pPr marL="342900" indent="-342900">
              <a:spcAft>
                <a:spcPts val="800"/>
              </a:spcAft>
              <a:buClr>
                <a:srgbClr val="42BEE2"/>
              </a:buClr>
              <a:buFont typeface="Webdings" panose="05030102010509060703" pitchFamily="18" charset="2"/>
              <a:buChar char="~"/>
            </a:pPr>
            <a:r>
              <a:rPr lang="en-US" sz="2100" b="1" dirty="0">
                <a:solidFill>
                  <a:srgbClr val="1F9CAE"/>
                </a:solidFill>
                <a:latin typeface="Montserrat" pitchFamily="2" charset="77"/>
              </a:rPr>
              <a:t>&gt;$20 Million in value </a:t>
            </a:r>
            <a:r>
              <a:rPr lang="en-US" sz="2100" dirty="0">
                <a:solidFill>
                  <a:schemeClr val="tx1">
                    <a:lumMod val="65000"/>
                    <a:lumOff val="35000"/>
                  </a:schemeClr>
                </a:solidFill>
                <a:latin typeface="Montserrat" pitchFamily="2" charset="77"/>
              </a:rPr>
              <a:t>in CPCNH’s first year (Apr – Dec 2023):</a:t>
            </a:r>
          </a:p>
          <a:p>
            <a:pPr marL="800100" lvl="1" indent="-342900">
              <a:spcAft>
                <a:spcPts val="800"/>
              </a:spcAft>
              <a:buClr>
                <a:srgbClr val="42BEE2"/>
              </a:buClr>
              <a:buFont typeface="Courier New" panose="02070309020205020404" pitchFamily="49" charset="0"/>
              <a:buChar char="o"/>
            </a:pPr>
            <a:r>
              <a:rPr lang="en-US" sz="1800" b="1" dirty="0">
                <a:solidFill>
                  <a:srgbClr val="449B56"/>
                </a:solidFill>
                <a:latin typeface="Montserrat" pitchFamily="2" charset="77"/>
              </a:rPr>
              <a:t>~$10 Million </a:t>
            </a:r>
            <a:r>
              <a:rPr lang="en-US" sz="1800" dirty="0">
                <a:solidFill>
                  <a:schemeClr val="tx1">
                    <a:lumMod val="65000"/>
                    <a:lumOff val="35000"/>
                  </a:schemeClr>
                </a:solidFill>
                <a:latin typeface="Montserrat" pitchFamily="2" charset="77"/>
              </a:rPr>
              <a:t>in immediate customer bill savings</a:t>
            </a:r>
          </a:p>
          <a:p>
            <a:pPr marL="800100" lvl="1" indent="-342900">
              <a:spcAft>
                <a:spcPts val="800"/>
              </a:spcAft>
              <a:buClr>
                <a:srgbClr val="42BEE2"/>
              </a:buClr>
              <a:buFont typeface="Courier New" panose="02070309020205020404" pitchFamily="49" charset="0"/>
              <a:buChar char="o"/>
            </a:pPr>
            <a:r>
              <a:rPr lang="en-US" sz="1800" b="1" dirty="0">
                <a:solidFill>
                  <a:srgbClr val="F7981C"/>
                </a:solidFill>
                <a:latin typeface="Montserrat" pitchFamily="2" charset="77"/>
              </a:rPr>
              <a:t>~$10 Million</a:t>
            </a:r>
            <a:r>
              <a:rPr lang="en-US" sz="1800" b="1" dirty="0">
                <a:solidFill>
                  <a:srgbClr val="1F9CAE"/>
                </a:solidFill>
                <a:latin typeface="Montserrat" pitchFamily="2" charset="77"/>
              </a:rPr>
              <a:t> </a:t>
            </a:r>
            <a:r>
              <a:rPr lang="en-US" sz="1800" dirty="0">
                <a:solidFill>
                  <a:schemeClr val="tx1">
                    <a:lumMod val="65000"/>
                    <a:lumOff val="35000"/>
                  </a:schemeClr>
                </a:solidFill>
                <a:latin typeface="Montserrat" pitchFamily="2" charset="77"/>
              </a:rPr>
              <a:t>in community reserves for long-term benefit</a:t>
            </a:r>
          </a:p>
        </p:txBody>
      </p:sp>
      <p:sp>
        <p:nvSpPr>
          <p:cNvPr id="10" name="TextBox 9">
            <a:extLst>
              <a:ext uri="{FF2B5EF4-FFF2-40B4-BE49-F238E27FC236}">
                <a16:creationId xmlns:a16="http://schemas.microsoft.com/office/drawing/2014/main" id="{31CE5D40-CE5B-05EC-66EB-9C118878940A}"/>
              </a:ext>
            </a:extLst>
          </p:cNvPr>
          <p:cNvSpPr txBox="1"/>
          <p:nvPr/>
        </p:nvSpPr>
        <p:spPr>
          <a:xfrm>
            <a:off x="986318" y="3261991"/>
            <a:ext cx="6889825" cy="31239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600"/>
              </a:spcAft>
            </a:pPr>
            <a:r>
              <a:rPr lang="en-US" sz="1600" dirty="0">
                <a:solidFill>
                  <a:schemeClr val="tx1">
                    <a:lumMod val="65000"/>
                    <a:lumOff val="35000"/>
                  </a:schemeClr>
                </a:solidFill>
                <a:latin typeface="Montserrat" pitchFamily="2" charset="77"/>
              </a:rPr>
              <a:t>Cheshire Community Power sets rates with the objective of saving you money and offering at least one supply option at a discount relative to your utility supply rate (along with ‘opt up’ choices). Most utility rates are set from February 1 to July 31, 2023. Our default rates will change for the next utility rate period, scheduled from August 1, 2023 through January 31, 2024. </a:t>
            </a:r>
          </a:p>
          <a:p>
            <a:pPr algn="just"/>
            <a:r>
              <a:rPr lang="en-US" sz="1600" dirty="0">
                <a:solidFill>
                  <a:schemeClr val="tx1">
                    <a:lumMod val="65000"/>
                    <a:lumOff val="35000"/>
                  </a:schemeClr>
                </a:solidFill>
                <a:latin typeface="Montserrat" pitchFamily="2" charset="77"/>
              </a:rPr>
              <a:t>Rates are set through Community Power Coalition of New Hampshire, the public non-profit governed by NH cities, towns and counties, including Cheshire County. All future default rate changes will be publicly noticed at least 30 days in advance at </a:t>
            </a:r>
            <a:r>
              <a:rPr lang="en-US" sz="1600" dirty="0" err="1">
                <a:solidFill>
                  <a:schemeClr val="tx1">
                    <a:lumMod val="65000"/>
                    <a:lumOff val="35000"/>
                  </a:schemeClr>
                </a:solidFill>
                <a:latin typeface="Montserrat" pitchFamily="2" charset="77"/>
                <a:hlinkClick r:id="rId4"/>
              </a:rPr>
              <a:t>CommunityPowerNH.gov</a:t>
            </a:r>
            <a:r>
              <a:rPr lang="en-US" sz="1600" dirty="0">
                <a:solidFill>
                  <a:schemeClr val="tx1">
                    <a:lumMod val="65000"/>
                    <a:lumOff val="35000"/>
                  </a:schemeClr>
                </a:solidFill>
                <a:latin typeface="Montserrat" pitchFamily="2" charset="77"/>
              </a:rPr>
              <a:t> and at:</a:t>
            </a:r>
          </a:p>
          <a:p>
            <a:pPr algn="just"/>
            <a:r>
              <a:rPr lang="en-US" sz="1600" dirty="0">
                <a:solidFill>
                  <a:schemeClr val="tx1">
                    <a:lumMod val="65000"/>
                    <a:lumOff val="35000"/>
                  </a:schemeClr>
                </a:solidFill>
                <a:latin typeface="Montserrat" pitchFamily="2" charset="77"/>
              </a:rPr>
              <a:t> </a:t>
            </a:r>
            <a:r>
              <a:rPr lang="en-US" sz="1600" dirty="0">
                <a:solidFill>
                  <a:schemeClr val="tx1">
                    <a:lumMod val="65000"/>
                    <a:lumOff val="35000"/>
                  </a:schemeClr>
                </a:solidFill>
                <a:latin typeface="Montserrat" pitchFamily="2" charset="77"/>
                <a:hlinkClick r:id="rId5"/>
              </a:rPr>
              <a:t>https://www.energy.nh.gov/engyapps/ceps/shop.aspx</a:t>
            </a:r>
            <a:r>
              <a:rPr lang="en-US" sz="1600" dirty="0">
                <a:solidFill>
                  <a:schemeClr val="tx1">
                    <a:lumMod val="65000"/>
                    <a:lumOff val="35000"/>
                  </a:schemeClr>
                </a:solidFill>
                <a:latin typeface="Montserrat" pitchFamily="2" charset="77"/>
              </a:rPr>
              <a:t>.</a:t>
            </a:r>
          </a:p>
        </p:txBody>
      </p:sp>
    </p:spTree>
    <p:extLst>
      <p:ext uri="{BB962C8B-B14F-4D97-AF65-F5344CB8AC3E}">
        <p14:creationId xmlns:p14="http://schemas.microsoft.com/office/powerpoint/2010/main" val="3974715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177944" y="466323"/>
            <a:ext cx="11777662"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Long-term Benefits</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13</a:t>
            </a:fld>
            <a:endParaRPr lang="en-US" dirty="0"/>
          </a:p>
        </p:txBody>
      </p:sp>
      <p:pic>
        <p:nvPicPr>
          <p:cNvPr id="7" name="Picture 6">
            <a:extLst>
              <a:ext uri="{FF2B5EF4-FFF2-40B4-BE49-F238E27FC236}">
                <a16:creationId xmlns:a16="http://schemas.microsoft.com/office/drawing/2014/main" id="{9B6C8293-FF5B-4EAD-BD2D-981F97521F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48619"/>
            <a:ext cx="12214980" cy="4168603"/>
          </a:xfrm>
          <a:prstGeom prst="rect">
            <a:avLst/>
          </a:prstGeom>
        </p:spPr>
      </p:pic>
    </p:spTree>
    <p:extLst>
      <p:ext uri="{BB962C8B-B14F-4D97-AF65-F5344CB8AC3E}">
        <p14:creationId xmlns:p14="http://schemas.microsoft.com/office/powerpoint/2010/main" val="3627847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14</a:t>
            </a:fld>
            <a:endParaRPr lang="en-US" dirty="0"/>
          </a:p>
        </p:txBody>
      </p:sp>
      <p:pic>
        <p:nvPicPr>
          <p:cNvPr id="8" name="Picture 7">
            <a:extLst>
              <a:ext uri="{FF2B5EF4-FFF2-40B4-BE49-F238E27FC236}">
                <a16:creationId xmlns:a16="http://schemas.microsoft.com/office/drawing/2014/main" id="{956B598A-DE40-A9A0-6895-217F9F4F3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6009" y="3159856"/>
            <a:ext cx="2856720" cy="2856720"/>
          </a:xfrm>
          <a:prstGeom prst="rect">
            <a:avLst/>
          </a:prstGeom>
        </p:spPr>
      </p:pic>
      <p:sp>
        <p:nvSpPr>
          <p:cNvPr id="9" name="Google Shape;155;p11">
            <a:extLst>
              <a:ext uri="{FF2B5EF4-FFF2-40B4-BE49-F238E27FC236}">
                <a16:creationId xmlns:a16="http://schemas.microsoft.com/office/drawing/2014/main" id="{C818B8A4-7F0A-5F4D-7D6A-FE76A511F46A}"/>
              </a:ext>
            </a:extLst>
          </p:cNvPr>
          <p:cNvSpPr txBox="1">
            <a:spLocks/>
          </p:cNvSpPr>
          <p:nvPr/>
        </p:nvSpPr>
        <p:spPr>
          <a:xfrm>
            <a:off x="2178302" y="317116"/>
            <a:ext cx="7835395" cy="63094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471AA"/>
              </a:buClr>
              <a:buSzPts val="3200"/>
              <a:buFont typeface="Arial"/>
              <a:buNone/>
              <a:defRPr sz="3200" b="1" i="0" u="none" strike="noStrike" cap="none">
                <a:solidFill>
                  <a:srgbClr val="247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ct val="0"/>
              </a:spcBef>
              <a:spcAft>
                <a:spcPts val="600"/>
              </a:spcAft>
              <a:buSzPts val="4000"/>
            </a:pPr>
            <a:r>
              <a:rPr lang="en-US" sz="4000">
                <a:latin typeface="Metropolis" pitchFamily="2" charset="77"/>
                <a:ea typeface="+mj-ea"/>
                <a:cs typeface="+mj-cs"/>
              </a:rPr>
              <a:t>Community Representation</a:t>
            </a:r>
            <a:endParaRPr lang="en-US" sz="4000" dirty="0">
              <a:latin typeface="Metropolis" pitchFamily="2" charset="77"/>
              <a:ea typeface="+mj-ea"/>
              <a:cs typeface="+mj-cs"/>
            </a:endParaRPr>
          </a:p>
        </p:txBody>
      </p:sp>
      <p:sp>
        <p:nvSpPr>
          <p:cNvPr id="10" name="TextBox 9">
            <a:extLst>
              <a:ext uri="{FF2B5EF4-FFF2-40B4-BE49-F238E27FC236}">
                <a16:creationId xmlns:a16="http://schemas.microsoft.com/office/drawing/2014/main" id="{85E52620-9796-9577-184E-9944474C02B0}"/>
              </a:ext>
            </a:extLst>
          </p:cNvPr>
          <p:cNvSpPr txBox="1"/>
          <p:nvPr/>
        </p:nvSpPr>
        <p:spPr>
          <a:xfrm>
            <a:off x="781197" y="1148581"/>
            <a:ext cx="10489553" cy="1810752"/>
          </a:xfrm>
          <a:prstGeom prst="rect">
            <a:avLst/>
          </a:prstGeom>
          <a:noFill/>
        </p:spPr>
        <p:txBody>
          <a:bodyPr wrap="square" rtlCol="0">
            <a:spAutoFit/>
          </a:bodyPr>
          <a:lstStyle/>
          <a:p>
            <a:pPr marL="342900" indent="-342900">
              <a:spcAft>
                <a:spcPts val="800"/>
              </a:spcAft>
              <a:buClr>
                <a:srgbClr val="42BEE2"/>
              </a:buClr>
              <a:buFont typeface="Webdings" panose="05030102010509060703" pitchFamily="18" charset="2"/>
              <a:buChar char="~"/>
            </a:pPr>
            <a:r>
              <a:rPr lang="en-US" sz="2100" dirty="0">
                <a:solidFill>
                  <a:schemeClr val="tx1">
                    <a:lumMod val="65000"/>
                    <a:lumOff val="35000"/>
                  </a:schemeClr>
                </a:solidFill>
                <a:latin typeface="Montserrat" pitchFamily="2" charset="77"/>
              </a:rPr>
              <a:t>Cheshire joined 33+ other cities and towns to create our own locally accountable nonprofit power agency: </a:t>
            </a:r>
            <a:r>
              <a:rPr lang="en-US" sz="2100" b="1" dirty="0">
                <a:solidFill>
                  <a:schemeClr val="tx1">
                    <a:lumMod val="65000"/>
                    <a:lumOff val="35000"/>
                  </a:schemeClr>
                </a:solidFill>
                <a:latin typeface="Montserrat" pitchFamily="2" charset="77"/>
              </a:rPr>
              <a:t>Community Power Coalition of NH</a:t>
            </a:r>
            <a:r>
              <a:rPr lang="en-US" sz="2100" dirty="0">
                <a:solidFill>
                  <a:schemeClr val="tx1">
                    <a:lumMod val="65000"/>
                    <a:lumOff val="35000"/>
                  </a:schemeClr>
                </a:solidFill>
                <a:latin typeface="Montserrat" pitchFamily="2" charset="77"/>
              </a:rPr>
              <a:t>.</a:t>
            </a:r>
          </a:p>
          <a:p>
            <a:pPr marL="342900" indent="-342900">
              <a:spcAft>
                <a:spcPts val="800"/>
              </a:spcAft>
              <a:buClr>
                <a:srgbClr val="42BEE2"/>
              </a:buClr>
              <a:buFont typeface="Webdings" panose="05030102010509060703" pitchFamily="18" charset="2"/>
              <a:buChar char="~"/>
            </a:pPr>
            <a:r>
              <a:rPr lang="en-US" sz="2100" dirty="0">
                <a:solidFill>
                  <a:schemeClr val="tx1">
                    <a:lumMod val="65000"/>
                    <a:lumOff val="35000"/>
                  </a:schemeClr>
                </a:solidFill>
                <a:latin typeface="Montserrat" pitchFamily="2" charset="77"/>
              </a:rPr>
              <a:t>Cheshire Community Power appoints representatives to the Coalition’s Membership, Committees, and Board elections to oversee the agency’s governance and finances.</a:t>
            </a:r>
          </a:p>
        </p:txBody>
      </p:sp>
      <p:pic>
        <p:nvPicPr>
          <p:cNvPr id="3" name="Picture 2">
            <a:extLst>
              <a:ext uri="{FF2B5EF4-FFF2-40B4-BE49-F238E27FC236}">
                <a16:creationId xmlns:a16="http://schemas.microsoft.com/office/drawing/2014/main" id="{86423AFF-69F1-5049-F45C-97AD08C3A94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5224" y="3231775"/>
            <a:ext cx="2743200" cy="2696414"/>
          </a:xfrm>
          <a:prstGeom prst="rect">
            <a:avLst/>
          </a:prstGeom>
        </p:spPr>
      </p:pic>
      <p:sp>
        <p:nvSpPr>
          <p:cNvPr id="5" name="TextBox 4">
            <a:extLst>
              <a:ext uri="{FF2B5EF4-FFF2-40B4-BE49-F238E27FC236}">
                <a16:creationId xmlns:a16="http://schemas.microsoft.com/office/drawing/2014/main" id="{13E8B184-24BA-C513-2257-CBA549D61159}"/>
              </a:ext>
            </a:extLst>
          </p:cNvPr>
          <p:cNvSpPr txBox="1"/>
          <p:nvPr/>
        </p:nvSpPr>
        <p:spPr>
          <a:xfrm>
            <a:off x="4220831" y="3795152"/>
            <a:ext cx="3610284" cy="1569660"/>
          </a:xfrm>
          <a:prstGeom prst="rect">
            <a:avLst/>
          </a:prstGeom>
          <a:noFill/>
        </p:spPr>
        <p:txBody>
          <a:bodyPr wrap="none" rtlCol="0">
            <a:spAutoFit/>
          </a:bodyPr>
          <a:lstStyle/>
          <a:p>
            <a:r>
              <a:rPr lang="en-US" sz="3200" b="1" dirty="0">
                <a:solidFill>
                  <a:srgbClr val="4F4C49"/>
                </a:solidFill>
                <a:latin typeface="Montserrat" pitchFamily="2" charset="77"/>
              </a:rPr>
              <a:t>Terry Clark</a:t>
            </a:r>
          </a:p>
          <a:p>
            <a:r>
              <a:rPr lang="en-US" sz="3200" dirty="0">
                <a:solidFill>
                  <a:srgbClr val="2471AA"/>
                </a:solidFill>
                <a:latin typeface="Montserrat" pitchFamily="2" charset="77"/>
              </a:rPr>
              <a:t>Cheshire County</a:t>
            </a:r>
          </a:p>
          <a:p>
            <a:r>
              <a:rPr lang="en-US" sz="3200" i="1" dirty="0">
                <a:solidFill>
                  <a:srgbClr val="F7981C"/>
                </a:solidFill>
                <a:latin typeface="Montserrat" pitchFamily="2" charset="77"/>
              </a:rPr>
              <a:t>Commissioner</a:t>
            </a:r>
          </a:p>
        </p:txBody>
      </p:sp>
    </p:spTree>
    <p:extLst>
      <p:ext uri="{BB962C8B-B14F-4D97-AF65-F5344CB8AC3E}">
        <p14:creationId xmlns:p14="http://schemas.microsoft.com/office/powerpoint/2010/main" val="1072567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119120" y="353307"/>
            <a:ext cx="11777662"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Customers Ineligible for Automatic Enrollment</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15</a:t>
            </a:fld>
            <a:endParaRPr lang="en-US" dirty="0"/>
          </a:p>
        </p:txBody>
      </p:sp>
      <p:sp>
        <p:nvSpPr>
          <p:cNvPr id="4" name="TextBox 3">
            <a:extLst>
              <a:ext uri="{FF2B5EF4-FFF2-40B4-BE49-F238E27FC236}">
                <a16:creationId xmlns:a16="http://schemas.microsoft.com/office/drawing/2014/main" id="{7926E03B-1963-A258-53F6-82B351F60311}"/>
              </a:ext>
            </a:extLst>
          </p:cNvPr>
          <p:cNvSpPr txBox="1"/>
          <p:nvPr/>
        </p:nvSpPr>
        <p:spPr>
          <a:xfrm>
            <a:off x="534255" y="1323297"/>
            <a:ext cx="11258473" cy="4811574"/>
          </a:xfrm>
          <a:prstGeom prst="rect">
            <a:avLst/>
          </a:prstGeom>
          <a:noFill/>
        </p:spPr>
        <p:txBody>
          <a:bodyPr wrap="square" rtlCol="0">
            <a:spAutoFit/>
          </a:bodyPr>
          <a:lstStyle/>
          <a:p>
            <a:pPr marL="342900" indent="-342900" fontAlgn="base">
              <a:spcAft>
                <a:spcPts val="800"/>
              </a:spcAft>
              <a:buClr>
                <a:srgbClr val="42BEE2"/>
              </a:buClr>
              <a:buFont typeface="Webdings" panose="05030102010509060703" pitchFamily="18" charset="2"/>
              <a:buChar char="~"/>
            </a:pPr>
            <a:r>
              <a:rPr lang="en-US" sz="2800" dirty="0">
                <a:solidFill>
                  <a:schemeClr val="tx1">
                    <a:lumMod val="65000"/>
                    <a:lumOff val="35000"/>
                  </a:schemeClr>
                </a:solidFill>
                <a:latin typeface="Montserrat" pitchFamily="2" charset="77"/>
              </a:rPr>
              <a:t>Certain customer groups will NOT be automatically enrolled in Cheshire Community Power, including:</a:t>
            </a:r>
          </a:p>
          <a:p>
            <a:pPr marL="800100" lvl="2" indent="-342900" fontAlgn="base">
              <a:spcAft>
                <a:spcPts val="800"/>
              </a:spcAft>
              <a:buClr>
                <a:srgbClr val="42BEE2"/>
              </a:buClr>
              <a:buFont typeface="Courier New" panose="02070309020205020404" pitchFamily="49" charset="0"/>
              <a:buChar char="o"/>
            </a:pPr>
            <a:r>
              <a:rPr lang="en-US" sz="2800" dirty="0">
                <a:solidFill>
                  <a:schemeClr val="tx1">
                    <a:lumMod val="65000"/>
                    <a:lumOff val="35000"/>
                  </a:schemeClr>
                </a:solidFill>
                <a:latin typeface="Montserrat" pitchFamily="2" charset="77"/>
              </a:rPr>
              <a:t>Customers buying electricity from a third-party supplier.</a:t>
            </a:r>
          </a:p>
          <a:p>
            <a:pPr marL="800100" lvl="2" indent="-342900" fontAlgn="base">
              <a:spcAft>
                <a:spcPts val="800"/>
              </a:spcAft>
              <a:buClr>
                <a:srgbClr val="42BEE2"/>
              </a:buClr>
              <a:buFont typeface="Courier New" panose="02070309020205020404" pitchFamily="49" charset="0"/>
              <a:buChar char="o"/>
            </a:pPr>
            <a:r>
              <a:rPr lang="en-US" sz="2800" dirty="0">
                <a:solidFill>
                  <a:schemeClr val="tx1">
                    <a:lumMod val="65000"/>
                    <a:lumOff val="35000"/>
                  </a:schemeClr>
                </a:solidFill>
                <a:latin typeface="Montserrat" pitchFamily="2" charset="77"/>
              </a:rPr>
              <a:t>Net Metered customers.</a:t>
            </a:r>
          </a:p>
          <a:p>
            <a:pPr marL="800100" lvl="2" indent="-342900" fontAlgn="base">
              <a:spcAft>
                <a:spcPts val="800"/>
              </a:spcAft>
              <a:buClr>
                <a:srgbClr val="42BEE2"/>
              </a:buClr>
              <a:buFont typeface="Courier New" panose="02070309020205020404" pitchFamily="49" charset="0"/>
              <a:buChar char="o"/>
            </a:pPr>
            <a:r>
              <a:rPr lang="en-US" sz="2800" dirty="0">
                <a:solidFill>
                  <a:schemeClr val="tx1">
                    <a:lumMod val="65000"/>
                    <a:lumOff val="35000"/>
                  </a:schemeClr>
                </a:solidFill>
                <a:latin typeface="Montserrat" pitchFamily="2" charset="77"/>
              </a:rPr>
              <a:t>Large General Service (Class LG), Backup Service (Class B) and Commercial &amp; Industrial electric vehicle charging station customers (Class EV-2).</a:t>
            </a:r>
          </a:p>
          <a:p>
            <a:pPr marL="342900" indent="-342900" fontAlgn="base">
              <a:spcAft>
                <a:spcPts val="800"/>
              </a:spcAft>
              <a:buClr>
                <a:srgbClr val="42BEE2"/>
              </a:buClr>
              <a:buFont typeface="Webdings" panose="05030102010509060703" pitchFamily="18" charset="2"/>
              <a:buChar char="~"/>
            </a:pPr>
            <a:r>
              <a:rPr lang="en-US" sz="2800" dirty="0">
                <a:solidFill>
                  <a:schemeClr val="tx1">
                    <a:lumMod val="65000"/>
                    <a:lumOff val="35000"/>
                  </a:schemeClr>
                </a:solidFill>
                <a:latin typeface="Montserrat" pitchFamily="2" charset="77"/>
              </a:rPr>
              <a:t>If one of these exceptions applies to you, contact us at </a:t>
            </a:r>
            <a:r>
              <a:rPr lang="en-US" sz="2800" dirty="0">
                <a:solidFill>
                  <a:schemeClr val="tx1">
                    <a:lumMod val="65000"/>
                    <a:lumOff val="35000"/>
                  </a:schemeClr>
                </a:solidFill>
                <a:latin typeface="Montserrat" pitchFamily="2" charset="77"/>
                <a:hlinkClick r:id="rId3"/>
              </a:rPr>
              <a:t>info@CommunityPowerNH.gov</a:t>
            </a:r>
            <a:r>
              <a:rPr lang="en-US" sz="2800" dirty="0">
                <a:solidFill>
                  <a:schemeClr val="tx1">
                    <a:lumMod val="65000"/>
                    <a:lumOff val="35000"/>
                  </a:schemeClr>
                </a:solidFill>
                <a:latin typeface="Montserrat" pitchFamily="2" charset="77"/>
              </a:rPr>
              <a:t> or by calling 1-866-603-POWR to discuss your options.</a:t>
            </a:r>
          </a:p>
        </p:txBody>
      </p:sp>
    </p:spTree>
    <p:extLst>
      <p:ext uri="{BB962C8B-B14F-4D97-AF65-F5344CB8AC3E}">
        <p14:creationId xmlns:p14="http://schemas.microsoft.com/office/powerpoint/2010/main" val="1010738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0130d0ed84_0_123"/>
          <p:cNvSpPr txBox="1"/>
          <p:nvPr/>
        </p:nvSpPr>
        <p:spPr>
          <a:xfrm>
            <a:off x="476130" y="1066531"/>
            <a:ext cx="11276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Calibri"/>
              <a:buNone/>
            </a:pPr>
            <a:endParaRPr sz="1400" b="0" i="0" u="none" strike="noStrike" cap="none">
              <a:solidFill>
                <a:srgbClr val="000000"/>
              </a:solidFill>
              <a:latin typeface="Calibri"/>
              <a:ea typeface="Calibri"/>
              <a:cs typeface="Calibri"/>
              <a:sym typeface="Calibri"/>
            </a:endParaRPr>
          </a:p>
        </p:txBody>
      </p:sp>
      <p:pic>
        <p:nvPicPr>
          <p:cNvPr id="140" name="Google Shape;140;g10130d0ed84_0_123" descr="Picture 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14" y="6621070"/>
            <a:ext cx="12194014" cy="236931"/>
          </a:xfrm>
          <a:prstGeom prst="rect">
            <a:avLst/>
          </a:prstGeom>
          <a:noFill/>
          <a:ln>
            <a:noFill/>
          </a:ln>
        </p:spPr>
      </p:pic>
      <p:sp>
        <p:nvSpPr>
          <p:cNvPr id="141" name="Google Shape;141;g10130d0ed84_0_123"/>
          <p:cNvSpPr txBox="1"/>
          <p:nvPr/>
        </p:nvSpPr>
        <p:spPr>
          <a:xfrm>
            <a:off x="568736" y="431349"/>
            <a:ext cx="10890900" cy="584775"/>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0"/>
              </a:spcAft>
              <a:buClr>
                <a:srgbClr val="2471AA"/>
              </a:buClr>
              <a:buSzPts val="4400"/>
              <a:buFont typeface="Arial"/>
              <a:buNone/>
            </a:pPr>
            <a:r>
              <a:rPr lang="en-US" sz="4000" b="1" i="0" u="none" strike="noStrike" cap="none" dirty="0">
                <a:solidFill>
                  <a:srgbClr val="2471AA"/>
                </a:solidFill>
                <a:latin typeface="Montserrat" pitchFamily="2" charset="77"/>
              </a:rPr>
              <a:t>Key Points</a:t>
            </a:r>
            <a:endParaRPr sz="4000" i="0" u="none" strike="noStrike" cap="none" dirty="0">
              <a:solidFill>
                <a:srgbClr val="000000"/>
              </a:solidFill>
              <a:latin typeface="Montserrat" pitchFamily="2" charset="77"/>
            </a:endParaRPr>
          </a:p>
        </p:txBody>
      </p:sp>
      <p:sp>
        <p:nvSpPr>
          <p:cNvPr id="2" name="TextBox 1">
            <a:extLst>
              <a:ext uri="{FF2B5EF4-FFF2-40B4-BE49-F238E27FC236}">
                <a16:creationId xmlns:a16="http://schemas.microsoft.com/office/drawing/2014/main" id="{678CBD96-78C4-6DE5-9D08-E147EDD8EBF1}"/>
              </a:ext>
            </a:extLst>
          </p:cNvPr>
          <p:cNvSpPr txBox="1"/>
          <p:nvPr/>
        </p:nvSpPr>
        <p:spPr>
          <a:xfrm>
            <a:off x="409224" y="1084741"/>
            <a:ext cx="11209923" cy="5211683"/>
          </a:xfrm>
          <a:prstGeom prst="rect">
            <a:avLst/>
          </a:prstGeom>
          <a:noFill/>
        </p:spPr>
        <p:txBody>
          <a:bodyPr wrap="square" rtlCol="0">
            <a:spAutoFit/>
          </a:bodyPr>
          <a:lstStyle/>
          <a:p>
            <a:pPr marL="342900" indent="-342900">
              <a:spcAft>
                <a:spcPts val="1400"/>
              </a:spcAft>
              <a:buClr>
                <a:srgbClr val="42BEE2"/>
              </a:buClr>
              <a:buFont typeface="Webdings" panose="05030102010509060703" pitchFamily="18" charset="2"/>
              <a:buChar char="~"/>
            </a:pPr>
            <a:r>
              <a:rPr lang="en-US" sz="2200" b="1" i="0" u="none" strike="noStrike" cap="none" dirty="0">
                <a:solidFill>
                  <a:srgbClr val="F1543D"/>
                </a:solidFill>
                <a:latin typeface="Montserrat"/>
                <a:ea typeface="Montserrat"/>
                <a:cs typeface="Montserrat"/>
                <a:sym typeface="Montserrat"/>
              </a:rPr>
              <a:t>Most Eversource default electric supply customers will be automatically enrolled upon program launch </a:t>
            </a:r>
            <a:r>
              <a:rPr lang="en-US" sz="2200" i="0" u="none" strike="noStrike" cap="none" dirty="0">
                <a:solidFill>
                  <a:srgbClr val="4F4C49"/>
                </a:solidFill>
                <a:latin typeface="Montserrat"/>
                <a:ea typeface="Montserrat"/>
                <a:cs typeface="Montserrat"/>
                <a:sym typeface="Montserrat"/>
              </a:rPr>
              <a:t>in the same service for a </a:t>
            </a:r>
            <a:r>
              <a:rPr lang="en-US" sz="2200" i="0" u="sng" strike="noStrike" cap="none" dirty="0">
                <a:solidFill>
                  <a:srgbClr val="4F4C49"/>
                </a:solidFill>
                <a:latin typeface="Montserrat"/>
                <a:ea typeface="Montserrat"/>
                <a:cs typeface="Montserrat"/>
                <a:sym typeface="Montserrat"/>
              </a:rPr>
              <a:t>lower price</a:t>
            </a:r>
            <a:r>
              <a:rPr lang="en-US" sz="2200" i="0" u="none" strike="noStrike" cap="none" dirty="0">
                <a:solidFill>
                  <a:srgbClr val="4F4C49"/>
                </a:solidFill>
                <a:latin typeface="Montserrat"/>
                <a:ea typeface="Montserrat"/>
                <a:cs typeface="Montserrat"/>
                <a:sym typeface="Montserrat"/>
              </a:rPr>
              <a:t>. Cheshire Community Power will be the </a:t>
            </a:r>
            <a:r>
              <a:rPr lang="en-US" sz="2200" b="1" i="0" u="none" strike="noStrike" cap="none" dirty="0">
                <a:solidFill>
                  <a:srgbClr val="4F4C49"/>
                </a:solidFill>
                <a:latin typeface="Montserrat"/>
                <a:ea typeface="Montserrat"/>
                <a:cs typeface="Montserrat"/>
                <a:sym typeface="Montserrat"/>
              </a:rPr>
              <a:t>new default electricity supplier </a:t>
            </a:r>
            <a:r>
              <a:rPr lang="en-US" sz="2200" i="0" u="none" strike="noStrike" cap="none" dirty="0">
                <a:solidFill>
                  <a:srgbClr val="4F4C49"/>
                </a:solidFill>
                <a:latin typeface="Montserrat"/>
                <a:ea typeface="Montserrat"/>
                <a:cs typeface="Montserrat"/>
                <a:sym typeface="Montserrat"/>
              </a:rPr>
              <a:t>for customers in participating towns. </a:t>
            </a:r>
          </a:p>
          <a:p>
            <a:pPr marL="342900" indent="-342900">
              <a:spcAft>
                <a:spcPts val="1400"/>
              </a:spcAft>
              <a:buClr>
                <a:srgbClr val="42BEE2"/>
              </a:buClr>
              <a:buFont typeface="Webdings" panose="05030102010509060703" pitchFamily="18" charset="2"/>
              <a:buChar char="~"/>
            </a:pPr>
            <a:r>
              <a:rPr lang="en-US" sz="2200" b="1" dirty="0">
                <a:solidFill>
                  <a:srgbClr val="F7981C"/>
                </a:solidFill>
                <a:latin typeface="Montserrat"/>
                <a:sym typeface="Montserrat"/>
              </a:rPr>
              <a:t>Participation</a:t>
            </a:r>
            <a:r>
              <a:rPr lang="en-US" sz="2200" b="1" i="0" u="none" strike="noStrike" cap="none" dirty="0">
                <a:solidFill>
                  <a:srgbClr val="449B56"/>
                </a:solidFill>
                <a:latin typeface="Montserrat"/>
                <a:ea typeface="Montserrat"/>
                <a:cs typeface="Montserrat"/>
                <a:sym typeface="Montserrat"/>
              </a:rPr>
              <a:t> </a:t>
            </a:r>
            <a:r>
              <a:rPr lang="en-US" sz="2200" b="1" dirty="0">
                <a:solidFill>
                  <a:srgbClr val="F7981C"/>
                </a:solidFill>
                <a:latin typeface="Montserrat"/>
                <a:sym typeface="Montserrat"/>
              </a:rPr>
              <a:t>in Community Power is voluntary. </a:t>
            </a:r>
            <a:r>
              <a:rPr lang="en-US" sz="2200" i="0" u="none" strike="noStrike" cap="none" dirty="0">
                <a:solidFill>
                  <a:srgbClr val="4F4C49"/>
                </a:solidFill>
                <a:latin typeface="Montserrat"/>
                <a:ea typeface="Montserrat"/>
                <a:cs typeface="Montserrat"/>
                <a:sym typeface="Montserrat"/>
              </a:rPr>
              <a:t>Customers can choose to opt-out and to stay with Eversource for electric supply, or shop for another market option.</a:t>
            </a:r>
          </a:p>
          <a:p>
            <a:pPr marL="342900" indent="-342900">
              <a:spcAft>
                <a:spcPts val="1400"/>
              </a:spcAft>
              <a:buClr>
                <a:srgbClr val="42BEE2"/>
              </a:buClr>
              <a:buFont typeface="Webdings" panose="05030102010509060703" pitchFamily="18" charset="2"/>
              <a:buChar char="~"/>
            </a:pPr>
            <a:r>
              <a:rPr lang="en-US" sz="2200" b="1" dirty="0">
                <a:solidFill>
                  <a:srgbClr val="449B56"/>
                </a:solidFill>
                <a:latin typeface="Montserrat"/>
                <a:sym typeface="Montserrat"/>
              </a:rPr>
              <a:t>Eversource will continue to deliver electricity </a:t>
            </a:r>
            <a:r>
              <a:rPr lang="en-US" sz="2200" i="0" u="none" strike="noStrike" cap="none" dirty="0">
                <a:solidFill>
                  <a:srgbClr val="4F4C49"/>
                </a:solidFill>
                <a:latin typeface="Montserrat"/>
                <a:ea typeface="Montserrat"/>
                <a:cs typeface="Montserrat"/>
                <a:sym typeface="Montserrat"/>
              </a:rPr>
              <a:t>using their poles and wires, provide billing services, and ensure reliability.</a:t>
            </a:r>
            <a:endParaRPr lang="en-US" sz="2200" dirty="0">
              <a:solidFill>
                <a:srgbClr val="4F4C49"/>
              </a:solidFill>
              <a:latin typeface="Montserrat"/>
              <a:ea typeface="Montserrat"/>
              <a:cs typeface="Montserrat"/>
              <a:sym typeface="Montserrat"/>
            </a:endParaRPr>
          </a:p>
          <a:p>
            <a:pPr marL="342900" indent="-342900">
              <a:spcAft>
                <a:spcPts val="1400"/>
              </a:spcAft>
              <a:buClr>
                <a:srgbClr val="42BEE2"/>
              </a:buClr>
              <a:buFont typeface="Webdings" panose="05030102010509060703" pitchFamily="18" charset="2"/>
              <a:buChar char="~"/>
            </a:pPr>
            <a:r>
              <a:rPr lang="en-US" sz="2200" b="1" i="0" u="none" strike="noStrike" cap="none" dirty="0">
                <a:solidFill>
                  <a:srgbClr val="2471AA"/>
                </a:solidFill>
                <a:latin typeface="Montserrat"/>
                <a:ea typeface="Montserrat"/>
                <a:cs typeface="Montserrat"/>
                <a:sym typeface="Montserrat"/>
              </a:rPr>
              <a:t>Customers shopping with third-party suppliers will remain with their supplier</a:t>
            </a:r>
            <a:r>
              <a:rPr lang="en-US" sz="2200" b="1" i="0" u="none" strike="noStrike" cap="none" dirty="0">
                <a:solidFill>
                  <a:schemeClr val="dk1"/>
                </a:solidFill>
                <a:latin typeface="Montserrat"/>
                <a:ea typeface="Montserrat"/>
                <a:cs typeface="Montserrat"/>
                <a:sym typeface="Montserrat"/>
              </a:rPr>
              <a:t> </a:t>
            </a:r>
            <a:r>
              <a:rPr lang="en-US" sz="2200" i="0" u="none" strike="noStrike" cap="none" dirty="0">
                <a:solidFill>
                  <a:srgbClr val="4F4C49"/>
                </a:solidFill>
                <a:latin typeface="Montserrat"/>
                <a:ea typeface="Montserrat"/>
                <a:cs typeface="Montserrat"/>
                <a:sym typeface="Montserrat"/>
              </a:rPr>
              <a:t>unless they choose to opt-in to Cheshire Community Power.</a:t>
            </a:r>
          </a:p>
          <a:p>
            <a:pPr marL="342900" indent="-342900">
              <a:spcAft>
                <a:spcPts val="1400"/>
              </a:spcAft>
              <a:buClr>
                <a:srgbClr val="42BEE2"/>
              </a:buClr>
              <a:buFont typeface="Webdings" panose="05030102010509060703" pitchFamily="18" charset="2"/>
              <a:buChar char="~"/>
            </a:pPr>
            <a:r>
              <a:rPr lang="en-US" sz="2200" b="1" i="0" u="none" strike="noStrike" cap="none" dirty="0">
                <a:solidFill>
                  <a:srgbClr val="1F9CAE"/>
                </a:solidFill>
                <a:latin typeface="Montserrat"/>
                <a:ea typeface="Montserrat"/>
                <a:cs typeface="Montserrat"/>
                <a:sym typeface="Montserrat"/>
              </a:rPr>
              <a:t>Cheshire Community Power is self-funded</a:t>
            </a:r>
            <a:r>
              <a:rPr lang="en-US" sz="2200" b="1" i="0" u="none" strike="noStrike" cap="none" dirty="0">
                <a:solidFill>
                  <a:schemeClr val="dk1"/>
                </a:solidFill>
                <a:latin typeface="Montserrat"/>
                <a:ea typeface="Montserrat"/>
                <a:cs typeface="Montserrat"/>
                <a:sym typeface="Montserrat"/>
              </a:rPr>
              <a:t> </a:t>
            </a:r>
            <a:r>
              <a:rPr lang="en-US" sz="2200" i="0" u="none" strike="noStrike" cap="none" dirty="0">
                <a:solidFill>
                  <a:srgbClr val="4F4C49"/>
                </a:solidFill>
                <a:latin typeface="Montserrat"/>
                <a:ea typeface="Montserrat"/>
                <a:cs typeface="Montserrat"/>
                <a:sym typeface="Montserrat"/>
              </a:rPr>
              <a:t>by rates paid by participating customers. </a:t>
            </a:r>
            <a:r>
              <a:rPr lang="en-US" sz="2200" b="1" i="0" u="none" strike="noStrike" cap="none" dirty="0">
                <a:solidFill>
                  <a:srgbClr val="4F4C49"/>
                </a:solidFill>
                <a:latin typeface="Montserrat"/>
                <a:ea typeface="Montserrat"/>
                <a:cs typeface="Montserrat"/>
                <a:sym typeface="Montserrat"/>
              </a:rPr>
              <a:t>No</a:t>
            </a:r>
            <a:r>
              <a:rPr lang="en-US" sz="2200" i="0" u="none" strike="noStrike" cap="none" dirty="0">
                <a:solidFill>
                  <a:srgbClr val="4F4C49"/>
                </a:solidFill>
                <a:latin typeface="Montserrat"/>
                <a:ea typeface="Montserrat"/>
                <a:cs typeface="Montserrat"/>
                <a:sym typeface="Montserrat"/>
              </a:rPr>
              <a:t> </a:t>
            </a:r>
            <a:r>
              <a:rPr lang="en-US" sz="2200" b="1" i="0" u="none" strike="noStrike" cap="none" dirty="0">
                <a:solidFill>
                  <a:srgbClr val="4F4C49"/>
                </a:solidFill>
                <a:latin typeface="Montserrat"/>
                <a:ea typeface="Montserrat"/>
                <a:cs typeface="Montserrat"/>
                <a:sym typeface="Montserrat"/>
              </a:rPr>
              <a:t>taxes will be used to cover program expenses.</a:t>
            </a:r>
            <a:endParaRPr lang="en-US" sz="2200" b="0" i="0" u="none" strike="noStrike" cap="none" dirty="0">
              <a:solidFill>
                <a:srgbClr val="4F4C49"/>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5" name="Picture 4">
            <a:extLst>
              <a:ext uri="{FF2B5EF4-FFF2-40B4-BE49-F238E27FC236}">
                <a16:creationId xmlns:a16="http://schemas.microsoft.com/office/drawing/2014/main" id="{90563356-1760-52C5-EA07-82573BCA82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4070" y="0"/>
            <a:ext cx="3443860" cy="3242784"/>
          </a:xfrm>
          <a:prstGeom prst="rect">
            <a:avLst/>
          </a:prstGeom>
        </p:spPr>
      </p:pic>
      <p:pic>
        <p:nvPicPr>
          <p:cNvPr id="3" name="Picture 2">
            <a:extLst>
              <a:ext uri="{FF2B5EF4-FFF2-40B4-BE49-F238E27FC236}">
                <a16:creationId xmlns:a16="http://schemas.microsoft.com/office/drawing/2014/main" id="{7F744556-5E23-5658-B679-8149167231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3218627" cy="1282422"/>
          </a:xfrm>
          <a:prstGeom prst="rect">
            <a:avLst/>
          </a:prstGeom>
        </p:spPr>
      </p:pic>
      <p:sp>
        <p:nvSpPr>
          <p:cNvPr id="111" name="Google Shape;111;p1"/>
          <p:cNvSpPr/>
          <p:nvPr/>
        </p:nvSpPr>
        <p:spPr>
          <a:xfrm>
            <a:off x="1618584" y="2403223"/>
            <a:ext cx="8878800" cy="1794000"/>
          </a:xfrm>
          <a:prstGeom prst="rect">
            <a:avLst/>
          </a:prstGeom>
          <a:noFill/>
          <a:ln>
            <a:noFill/>
          </a:ln>
        </p:spPr>
        <p:txBody>
          <a:bodyPr spcFirstLastPara="1" wrap="square" lIns="0" tIns="0" rIns="0" bIns="0" anchor="ctr" anchorCtr="0">
            <a:noAutofit/>
          </a:bodyPr>
          <a:lstStyle/>
          <a:p>
            <a:pPr algn="ctr">
              <a:spcBef>
                <a:spcPts val="600"/>
              </a:spcBef>
              <a:buClr>
                <a:srgbClr val="2471AA"/>
              </a:buClr>
              <a:buSzPts val="4400"/>
            </a:pPr>
            <a:r>
              <a:rPr lang="en-US" sz="4600" b="1" i="0" u="none" strike="noStrike" cap="none" dirty="0">
                <a:solidFill>
                  <a:srgbClr val="2571AA"/>
                </a:solidFill>
                <a:latin typeface="Metropolis Extra Bold"/>
                <a:ea typeface="Montserrat"/>
                <a:cs typeface="Montserrat"/>
                <a:sym typeface="Montserrat"/>
              </a:rPr>
              <a:t>Questions &amp; Answers</a:t>
            </a:r>
            <a:endParaRPr lang="en-US" sz="4000" i="0" u="none" strike="noStrike" cap="none" dirty="0">
              <a:solidFill>
                <a:srgbClr val="2571AA"/>
              </a:solidFill>
              <a:latin typeface="Metropolis Extra Bold"/>
              <a:ea typeface="Montserrat"/>
              <a:cs typeface="Montserrat"/>
            </a:endParaRPr>
          </a:p>
        </p:txBody>
      </p:sp>
      <p:sp>
        <p:nvSpPr>
          <p:cNvPr id="2" name="TextBox 1">
            <a:extLst>
              <a:ext uri="{FF2B5EF4-FFF2-40B4-BE49-F238E27FC236}">
                <a16:creationId xmlns:a16="http://schemas.microsoft.com/office/drawing/2014/main" id="{6581EE12-D16F-5844-37CD-731F1387C104}"/>
              </a:ext>
            </a:extLst>
          </p:cNvPr>
          <p:cNvSpPr txBox="1"/>
          <p:nvPr/>
        </p:nvSpPr>
        <p:spPr>
          <a:xfrm>
            <a:off x="428748" y="5473321"/>
            <a:ext cx="11258473" cy="10259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fontAlgn="base">
              <a:spcAft>
                <a:spcPts val="800"/>
              </a:spcAft>
              <a:buClr>
                <a:srgbClr val="42BEE2"/>
              </a:buClr>
            </a:pPr>
            <a:r>
              <a:rPr lang="en-US" sz="1800" dirty="0">
                <a:solidFill>
                  <a:schemeClr val="tx1">
                    <a:lumMod val="65000"/>
                    <a:lumOff val="35000"/>
                  </a:schemeClr>
                </a:solidFill>
                <a:latin typeface="Montserrat" pitchFamily="2" charset="77"/>
              </a:rPr>
              <a:t>Interested in supporting efforts to remove policy and regulatory barriers to developing local energy projects that lower costs and benefit our local economy?</a:t>
            </a:r>
          </a:p>
          <a:p>
            <a:pPr algn="just" fontAlgn="base">
              <a:spcAft>
                <a:spcPts val="800"/>
              </a:spcAft>
              <a:buClr>
                <a:srgbClr val="42BEE2"/>
              </a:buClr>
            </a:pPr>
            <a:r>
              <a:rPr lang="en-US" sz="1800" dirty="0">
                <a:solidFill>
                  <a:schemeClr val="tx1">
                    <a:lumMod val="65000"/>
                    <a:lumOff val="35000"/>
                  </a:schemeClr>
                </a:solidFill>
                <a:latin typeface="Montserrat" pitchFamily="2" charset="77"/>
              </a:rPr>
              <a:t>Join our Community Leader Subscribers List at </a:t>
            </a:r>
            <a:r>
              <a:rPr lang="en-US" sz="1800" dirty="0">
                <a:solidFill>
                  <a:schemeClr val="tx1">
                    <a:lumMod val="65000"/>
                    <a:lumOff val="35000"/>
                  </a:schemeClr>
                </a:solidFill>
                <a:latin typeface="Montserrat" pitchFamily="2" charset="77"/>
                <a:hlinkClick r:id="rId5"/>
              </a:rPr>
              <a:t>www.cpcnh.org/community-leader-sign-up</a:t>
            </a:r>
            <a:r>
              <a:rPr lang="en-US" sz="1800" dirty="0">
                <a:solidFill>
                  <a:schemeClr val="tx1">
                    <a:lumMod val="65000"/>
                    <a:lumOff val="35000"/>
                  </a:schemeClr>
                </a:solidFill>
                <a:latin typeface="Montserrat" pitchFamily="2" charset="77"/>
              </a:rPr>
              <a:t> </a:t>
            </a:r>
          </a:p>
        </p:txBody>
      </p:sp>
      <p:sp>
        <p:nvSpPr>
          <p:cNvPr id="4" name="Google Shape;110;p1">
            <a:extLst>
              <a:ext uri="{FF2B5EF4-FFF2-40B4-BE49-F238E27FC236}">
                <a16:creationId xmlns:a16="http://schemas.microsoft.com/office/drawing/2014/main" id="{152A7700-59B9-E9DC-EF97-E27BB2A7C724}"/>
              </a:ext>
            </a:extLst>
          </p:cNvPr>
          <p:cNvSpPr/>
          <p:nvPr/>
        </p:nvSpPr>
        <p:spPr>
          <a:xfrm>
            <a:off x="428748" y="3841861"/>
            <a:ext cx="11239928" cy="1476163"/>
          </a:xfrm>
          <a:prstGeom prst="rect">
            <a:avLst/>
          </a:prstGeom>
          <a:noFill/>
          <a:ln>
            <a:noFill/>
          </a:ln>
        </p:spPr>
        <p:txBody>
          <a:bodyPr spcFirstLastPara="1" wrap="square" lIns="0" tIns="0" rIns="0" bIns="0" anchor="t" anchorCtr="0">
            <a:noAutofit/>
          </a:bodyPr>
          <a:lstStyle/>
          <a:p>
            <a:pPr algn="ctr">
              <a:lnSpc>
                <a:spcPct val="120000"/>
              </a:lnSpc>
              <a:buSzPts val="2400"/>
            </a:pPr>
            <a:r>
              <a:rPr lang="en-US" sz="2400" dirty="0">
                <a:solidFill>
                  <a:srgbClr val="4F4C49"/>
                </a:solidFill>
                <a:latin typeface="Montserrat" pitchFamily="2" charset="77"/>
                <a:sym typeface="Montserrat"/>
              </a:rPr>
              <a:t>1-866-603-7697 (POWR)</a:t>
            </a:r>
          </a:p>
          <a:p>
            <a:pPr algn="ctr">
              <a:lnSpc>
                <a:spcPct val="120000"/>
              </a:lnSpc>
              <a:buSzPts val="2400"/>
            </a:pPr>
            <a:r>
              <a:rPr lang="en-US" sz="2400" dirty="0">
                <a:solidFill>
                  <a:srgbClr val="4F4C49"/>
                </a:solidFill>
                <a:latin typeface="Montserrat" pitchFamily="2" charset="77"/>
                <a:sym typeface="Montserrat"/>
                <a:hlinkClick r:id="rId6">
                  <a:extLst>
                    <a:ext uri="{A12FA001-AC4F-418D-AE19-62706E023703}">
                      <ahyp:hlinkClr xmlns:ahyp="http://schemas.microsoft.com/office/drawing/2018/hyperlinkcolor" val="tx"/>
                    </a:ext>
                  </a:extLst>
                </a:hlinkClick>
              </a:rPr>
              <a:t>info@CommunityPowerNH.gov</a:t>
            </a:r>
            <a:endParaRPr lang="en-US" sz="2400" dirty="0">
              <a:solidFill>
                <a:srgbClr val="4F4C49"/>
              </a:solidFill>
              <a:latin typeface="Montserrat" pitchFamily="2" charset="77"/>
              <a:sym typeface="Montserrat"/>
              <a:hlinkClick r:id="rId7">
                <a:extLst>
                  <a:ext uri="{A12FA001-AC4F-418D-AE19-62706E023703}">
                    <ahyp:hlinkClr xmlns:ahyp="http://schemas.microsoft.com/office/drawing/2018/hyperlinkcolor" val="tx"/>
                  </a:ext>
                </a:extLst>
              </a:hlinkClick>
            </a:endParaRPr>
          </a:p>
          <a:p>
            <a:pPr marL="0" lvl="0" indent="0" algn="ctr">
              <a:lnSpc>
                <a:spcPct val="120000"/>
              </a:lnSpc>
              <a:buSzPts val="2400"/>
              <a:buFont typeface="Arial"/>
              <a:buNone/>
            </a:pPr>
            <a:r>
              <a:rPr lang="en-US" sz="2400" dirty="0">
                <a:solidFill>
                  <a:srgbClr val="4F4C49"/>
                </a:solidFill>
                <a:latin typeface="Montserrat" pitchFamily="2" charset="77"/>
                <a:sym typeface="Montserrat"/>
                <a:hlinkClick r:id="rId7">
                  <a:extLst>
                    <a:ext uri="{A12FA001-AC4F-418D-AE19-62706E023703}">
                      <ahyp:hlinkClr xmlns:ahyp="http://schemas.microsoft.com/office/drawing/2018/hyperlinkcolor" val="tx"/>
                    </a:ext>
                  </a:extLst>
                </a:hlinkClick>
              </a:rPr>
              <a:t>CommunityPowerNH.gov</a:t>
            </a:r>
            <a:endParaRPr lang="en-US" sz="2400" dirty="0">
              <a:solidFill>
                <a:srgbClr val="4F4C49"/>
              </a:solidFill>
              <a:latin typeface="Montserrat" pitchFamily="2" charset="77"/>
              <a:sym typeface="Montserrat"/>
            </a:endParaRPr>
          </a:p>
        </p:txBody>
      </p:sp>
    </p:spTree>
    <p:extLst>
      <p:ext uri="{BB962C8B-B14F-4D97-AF65-F5344CB8AC3E}">
        <p14:creationId xmlns:p14="http://schemas.microsoft.com/office/powerpoint/2010/main" val="280294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476131" y="319960"/>
            <a:ext cx="11617595" cy="489463"/>
          </a:xfrm>
          <a:prstGeom prst="rect">
            <a:avLst/>
          </a:prstGeom>
          <a:noFill/>
        </p:spPr>
        <p:txBody>
          <a:bodyPr wrap="square" lIns="0" tIns="0" rIns="0" bIns="0" rtlCol="0" anchor="t"/>
          <a:lstStyle/>
          <a:p>
            <a:pPr>
              <a:lnSpc>
                <a:spcPct val="90000"/>
              </a:lnSpc>
              <a:spcBef>
                <a:spcPct val="0"/>
              </a:spcBef>
              <a:spcAft>
                <a:spcPts val="600"/>
              </a:spcAft>
            </a:pPr>
            <a:r>
              <a:rPr lang="en-US" sz="3800" b="1" dirty="0">
                <a:solidFill>
                  <a:srgbClr val="2471AA"/>
                </a:solidFill>
                <a:latin typeface="Metropolis" pitchFamily="2" charset="77"/>
                <a:ea typeface="+mj-ea"/>
                <a:cs typeface="+mj-cs"/>
              </a:rPr>
              <a:t>What is Community Power?</a:t>
            </a:r>
          </a:p>
        </p:txBody>
      </p:sp>
      <p:sp>
        <p:nvSpPr>
          <p:cNvPr id="3" name="Object 2"/>
          <p:cNvSpPr/>
          <p:nvPr/>
        </p:nvSpPr>
        <p:spPr>
          <a:xfrm>
            <a:off x="476131" y="1066533"/>
            <a:ext cx="10719407" cy="428518"/>
          </a:xfrm>
          <a:prstGeom prst="rect">
            <a:avLst/>
          </a:prstGeom>
          <a:noFill/>
        </p:spPr>
        <p:txBody>
          <a:bodyPr wrap="square" lIns="0" tIns="0" rIns="0" bIns="0" rtlCol="0" anchor="t"/>
          <a:lstStyle/>
          <a:p>
            <a:pPr algn="just">
              <a:spcAft>
                <a:spcPts val="600"/>
              </a:spcAft>
              <a:buNone/>
            </a:pPr>
            <a:r>
              <a:rPr lang="en-US" sz="2200" dirty="0">
                <a:solidFill>
                  <a:srgbClr val="4E4B48"/>
                </a:solidFill>
                <a:latin typeface="Montserrat" pitchFamily="34" charset="0"/>
                <a:ea typeface="Montserrat" pitchFamily="34" charset="-122"/>
                <a:cs typeface="Montserrat" pitchFamily="34" charset="-120"/>
              </a:rPr>
              <a:t>New Hampshire cities, towns, and counties can become </a:t>
            </a:r>
            <a:r>
              <a:rPr lang="en-US" sz="2200" b="1" dirty="0">
                <a:solidFill>
                  <a:srgbClr val="4E4B48"/>
                </a:solidFill>
                <a:latin typeface="Montserrat" pitchFamily="34" charset="0"/>
                <a:ea typeface="Montserrat" pitchFamily="34" charset="-122"/>
                <a:cs typeface="Montserrat" pitchFamily="34" charset="-120"/>
              </a:rPr>
              <a:t>default electricity provider</a:t>
            </a:r>
            <a:r>
              <a:rPr lang="en-US" sz="2200" dirty="0">
                <a:solidFill>
                  <a:srgbClr val="4E4B48"/>
                </a:solidFill>
                <a:latin typeface="Montserrat" pitchFamily="34" charset="0"/>
                <a:ea typeface="Montserrat" pitchFamily="34" charset="-122"/>
                <a:cs typeface="Montserrat" pitchFamily="34" charset="-120"/>
              </a:rPr>
              <a:t> for their residents + businesses and provide related services.</a:t>
            </a:r>
            <a:endParaRPr lang="en-US" sz="2200" dirty="0">
              <a:solidFill>
                <a:srgbClr val="4E4B48"/>
              </a:solidFill>
            </a:endParaRPr>
          </a:p>
        </p:txBody>
      </p:sp>
      <p:pic>
        <p:nvPicPr>
          <p:cNvPr id="4" name="Object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6206" y="2143586"/>
            <a:ext cx="607992" cy="714196"/>
          </a:xfrm>
          <a:prstGeom prst="rect">
            <a:avLst/>
          </a:prstGeom>
        </p:spPr>
      </p:pic>
      <p:sp>
        <p:nvSpPr>
          <p:cNvPr id="5" name="Object 4"/>
          <p:cNvSpPr/>
          <p:nvPr/>
        </p:nvSpPr>
        <p:spPr>
          <a:xfrm>
            <a:off x="95226" y="3329218"/>
            <a:ext cx="4189952" cy="409854"/>
          </a:xfrm>
          <a:prstGeom prst="rect">
            <a:avLst/>
          </a:prstGeom>
          <a:noFill/>
        </p:spPr>
        <p:txBody>
          <a:bodyPr wrap="square" lIns="0" tIns="0" rIns="0" bIns="0" rtlCol="0" anchor="t"/>
          <a:lstStyle/>
          <a:p>
            <a:pPr algn="ctr">
              <a:lnSpc>
                <a:spcPts val="1848"/>
              </a:lnSpc>
              <a:spcAft>
                <a:spcPts val="600"/>
              </a:spcAft>
              <a:buNone/>
            </a:pPr>
            <a:r>
              <a:rPr lang="en-US" sz="2000" dirty="0">
                <a:solidFill>
                  <a:srgbClr val="4E4B48"/>
                </a:solidFill>
                <a:latin typeface="Montserrat" pitchFamily="34" charset="0"/>
                <a:ea typeface="Montserrat" pitchFamily="34" charset="-122"/>
                <a:cs typeface="Montserrat" pitchFamily="34" charset="-120"/>
              </a:rPr>
              <a:t>Pooled Purchasing Power</a:t>
            </a:r>
          </a:p>
          <a:p>
            <a:pPr algn="ctr">
              <a:lnSpc>
                <a:spcPts val="1848"/>
              </a:lnSpc>
              <a:spcAft>
                <a:spcPts val="600"/>
              </a:spcAft>
              <a:buNone/>
            </a:pPr>
            <a:r>
              <a:rPr lang="en-US" sz="2000" dirty="0">
                <a:solidFill>
                  <a:srgbClr val="4E4B48"/>
                </a:solidFill>
                <a:latin typeface="Montserrat" pitchFamily="34" charset="0"/>
                <a:ea typeface="Montserrat" pitchFamily="34" charset="-122"/>
                <a:cs typeface="Montserrat" pitchFamily="34" charset="-120"/>
              </a:rPr>
              <a:t>for</a:t>
            </a:r>
            <a:r>
              <a:rPr lang="en-US" sz="2000" b="1" dirty="0">
                <a:solidFill>
                  <a:srgbClr val="2571AA"/>
                </a:solidFill>
                <a:latin typeface="Montserrat" pitchFamily="34" charset="0"/>
                <a:ea typeface="Montserrat" pitchFamily="34" charset="-122"/>
                <a:cs typeface="Montserrat" pitchFamily="34" charset="-120"/>
              </a:rPr>
              <a:t> Energy Supply</a:t>
            </a:r>
            <a:endParaRPr lang="en-US" sz="3200" dirty="0"/>
          </a:p>
        </p:txBody>
      </p:sp>
      <p:pic>
        <p:nvPicPr>
          <p:cNvPr id="7" name="Object 6"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4047" y="2143586"/>
            <a:ext cx="540859" cy="714196"/>
          </a:xfrm>
          <a:prstGeom prst="rect">
            <a:avLst/>
          </a:prstGeom>
        </p:spPr>
      </p:pic>
      <p:sp>
        <p:nvSpPr>
          <p:cNvPr id="8" name="Object 7"/>
          <p:cNvSpPr/>
          <p:nvPr/>
        </p:nvSpPr>
        <p:spPr>
          <a:xfrm>
            <a:off x="3999500" y="3329218"/>
            <a:ext cx="4189952" cy="175216"/>
          </a:xfrm>
          <a:prstGeom prst="rect">
            <a:avLst/>
          </a:prstGeom>
          <a:noFill/>
        </p:spPr>
        <p:txBody>
          <a:bodyPr wrap="square" lIns="0" tIns="0" rIns="0" bIns="0" rtlCol="0" anchor="t"/>
          <a:lstStyle/>
          <a:p>
            <a:pPr algn="ctr">
              <a:lnSpc>
                <a:spcPts val="1848"/>
              </a:lnSpc>
              <a:spcAft>
                <a:spcPts val="600"/>
              </a:spcAft>
              <a:buNone/>
            </a:pPr>
            <a:r>
              <a:rPr lang="en-US" sz="2000" dirty="0">
                <a:solidFill>
                  <a:srgbClr val="4E4B48"/>
                </a:solidFill>
                <a:latin typeface="Montserrat" pitchFamily="34" charset="0"/>
                <a:ea typeface="Montserrat" pitchFamily="34" charset="-122"/>
                <a:cs typeface="Montserrat" pitchFamily="34" charset="-120"/>
              </a:rPr>
              <a:t>Utility Company</a:t>
            </a:r>
          </a:p>
          <a:p>
            <a:pPr algn="ctr">
              <a:lnSpc>
                <a:spcPts val="1848"/>
              </a:lnSpc>
              <a:spcAft>
                <a:spcPts val="600"/>
              </a:spcAft>
              <a:buNone/>
            </a:pPr>
            <a:r>
              <a:rPr lang="en-US" sz="2000" b="1" dirty="0">
                <a:solidFill>
                  <a:srgbClr val="FF9800"/>
                </a:solidFill>
                <a:latin typeface="Montserrat" pitchFamily="34" charset="0"/>
              </a:rPr>
              <a:t>Delivers Power</a:t>
            </a:r>
          </a:p>
        </p:txBody>
      </p:sp>
      <p:pic>
        <p:nvPicPr>
          <p:cNvPr id="10" name="Object 9"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39458" y="2143586"/>
            <a:ext cx="318588" cy="714196"/>
          </a:xfrm>
          <a:prstGeom prst="rect">
            <a:avLst/>
          </a:prstGeom>
        </p:spPr>
      </p:pic>
      <p:sp>
        <p:nvSpPr>
          <p:cNvPr id="11" name="Object 10"/>
          <p:cNvSpPr/>
          <p:nvPr/>
        </p:nvSpPr>
        <p:spPr>
          <a:xfrm>
            <a:off x="7903774" y="3329218"/>
            <a:ext cx="4189952" cy="644491"/>
          </a:xfrm>
          <a:prstGeom prst="rect">
            <a:avLst/>
          </a:prstGeom>
          <a:noFill/>
        </p:spPr>
        <p:txBody>
          <a:bodyPr wrap="square" lIns="0" tIns="0" rIns="0" bIns="0" rtlCol="0" anchor="t"/>
          <a:lstStyle/>
          <a:p>
            <a:pPr algn="ctr">
              <a:lnSpc>
                <a:spcPts val="1848"/>
              </a:lnSpc>
              <a:spcAft>
                <a:spcPts val="600"/>
              </a:spcAft>
              <a:buNone/>
            </a:pPr>
            <a:r>
              <a:rPr lang="en-US" sz="2000" dirty="0">
                <a:solidFill>
                  <a:srgbClr val="4E4B48"/>
                </a:solidFill>
                <a:latin typeface="Montserrat" pitchFamily="34" charset="0"/>
                <a:ea typeface="Montserrat" pitchFamily="34" charset="-122"/>
                <a:cs typeface="Montserrat" pitchFamily="34" charset="-120"/>
              </a:rPr>
              <a:t>Communities Benefit from</a:t>
            </a:r>
            <a:br>
              <a:rPr lang="en-US" sz="2000" b="1" dirty="0">
                <a:solidFill>
                  <a:srgbClr val="429B52"/>
                </a:solidFill>
                <a:latin typeface="Montserrat" pitchFamily="34" charset="0"/>
                <a:ea typeface="Montserrat" pitchFamily="34" charset="-122"/>
                <a:cs typeface="Montserrat" pitchFamily="34" charset="-120"/>
              </a:rPr>
            </a:br>
            <a:r>
              <a:rPr lang="en-US" sz="2000" b="1" dirty="0">
                <a:solidFill>
                  <a:srgbClr val="429B52"/>
                </a:solidFill>
                <a:latin typeface="Montserrat" pitchFamily="34" charset="0"/>
                <a:ea typeface="Montserrat" pitchFamily="34" charset="-122"/>
                <a:cs typeface="Montserrat" pitchFamily="34" charset="-120"/>
              </a:rPr>
              <a:t>Value Added</a:t>
            </a:r>
            <a:r>
              <a:rPr lang="en-US" sz="2000" dirty="0">
                <a:solidFill>
                  <a:srgbClr val="000000"/>
                </a:solidFill>
                <a:latin typeface="Montserrat" pitchFamily="34" charset="0"/>
                <a:ea typeface="Montserrat" pitchFamily="34" charset="-122"/>
                <a:cs typeface="Montserrat" pitchFamily="34" charset="-120"/>
              </a:rPr>
              <a:t> </a:t>
            </a:r>
            <a:r>
              <a:rPr lang="en-US" sz="2000" b="1" dirty="0">
                <a:solidFill>
                  <a:srgbClr val="429B52"/>
                </a:solidFill>
                <a:latin typeface="Montserrat" pitchFamily="34" charset="0"/>
                <a:ea typeface="Montserrat" pitchFamily="34" charset="-122"/>
                <a:cs typeface="Montserrat" pitchFamily="34" charset="-120"/>
              </a:rPr>
              <a:t>Services &amp; Programs</a:t>
            </a:r>
            <a:br>
              <a:rPr lang="en-US" sz="2000" b="1" dirty="0">
                <a:solidFill>
                  <a:srgbClr val="429B52"/>
                </a:solidFill>
                <a:latin typeface="Montserrat" pitchFamily="34" charset="0"/>
                <a:ea typeface="Montserrat" pitchFamily="34" charset="-122"/>
                <a:cs typeface="Montserrat" pitchFamily="34" charset="-120"/>
              </a:rPr>
            </a:br>
            <a:endParaRPr lang="en-US" sz="3200" dirty="0"/>
          </a:p>
        </p:txBody>
      </p:sp>
      <p:pic>
        <p:nvPicPr>
          <p:cNvPr id="21" name="Picture 20">
            <a:extLst>
              <a:ext uri="{FF2B5EF4-FFF2-40B4-BE49-F238E27FC236}">
                <a16:creationId xmlns:a16="http://schemas.microsoft.com/office/drawing/2014/main" id="{75E3E1F9-02DA-4744-9119-3167FFF81AC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6630390"/>
            <a:ext cx="12194014" cy="236930"/>
          </a:xfrm>
          <a:prstGeom prst="rect">
            <a:avLst/>
          </a:prstGeom>
        </p:spPr>
      </p:pic>
      <p:cxnSp>
        <p:nvCxnSpPr>
          <p:cNvPr id="9" name="Straight Arrow Connector 8">
            <a:extLst>
              <a:ext uri="{FF2B5EF4-FFF2-40B4-BE49-F238E27FC236}">
                <a16:creationId xmlns:a16="http://schemas.microsoft.com/office/drawing/2014/main" id="{FA1B5039-E56F-AE4A-BE3E-C17762CE42E8}"/>
              </a:ext>
            </a:extLst>
          </p:cNvPr>
          <p:cNvCxnSpPr/>
          <p:nvPr/>
        </p:nvCxnSpPr>
        <p:spPr>
          <a:xfrm>
            <a:off x="3564610" y="2605275"/>
            <a:ext cx="1131376" cy="0"/>
          </a:xfrm>
          <a:prstGeom prst="straightConnector1">
            <a:avLst/>
          </a:prstGeom>
          <a:ln w="57150">
            <a:solidFill>
              <a:srgbClr val="40C6F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590E538-9D09-7141-815D-AE68E91CAB6F}"/>
              </a:ext>
            </a:extLst>
          </p:cNvPr>
          <p:cNvCxnSpPr/>
          <p:nvPr/>
        </p:nvCxnSpPr>
        <p:spPr>
          <a:xfrm>
            <a:off x="7334462" y="2587194"/>
            <a:ext cx="1131376" cy="0"/>
          </a:xfrm>
          <a:prstGeom prst="straightConnector1">
            <a:avLst/>
          </a:prstGeom>
          <a:ln w="57150">
            <a:solidFill>
              <a:srgbClr val="40C6F3"/>
            </a:solidFill>
            <a:tailEnd type="triangle"/>
          </a:ln>
        </p:spPr>
        <p:style>
          <a:lnRef idx="1">
            <a:schemeClr val="accent1"/>
          </a:lnRef>
          <a:fillRef idx="0">
            <a:schemeClr val="accent1"/>
          </a:fillRef>
          <a:effectRef idx="0">
            <a:schemeClr val="accent1"/>
          </a:effectRef>
          <a:fontRef idx="minor">
            <a:schemeClr val="tx1"/>
          </a:fontRef>
        </p:style>
      </p:cxnSp>
      <p:sp>
        <p:nvSpPr>
          <p:cNvPr id="24" name="Object 2">
            <a:extLst>
              <a:ext uri="{FF2B5EF4-FFF2-40B4-BE49-F238E27FC236}">
                <a16:creationId xmlns:a16="http://schemas.microsoft.com/office/drawing/2014/main" id="{4B3BDDC7-EE39-FA4D-A857-DEA3E718628E}"/>
              </a:ext>
            </a:extLst>
          </p:cNvPr>
          <p:cNvSpPr/>
          <p:nvPr/>
        </p:nvSpPr>
        <p:spPr>
          <a:xfrm>
            <a:off x="-22671" y="5198012"/>
            <a:ext cx="12210308" cy="1278490"/>
          </a:xfrm>
          <a:prstGeom prst="rect">
            <a:avLst/>
          </a:prstGeom>
          <a:noFill/>
        </p:spPr>
        <p:txBody>
          <a:bodyPr wrap="square" lIns="0" tIns="0" rIns="0" bIns="0" rtlCol="0" anchor="t"/>
          <a:lstStyle/>
          <a:p>
            <a:pPr algn="ctr">
              <a:spcAft>
                <a:spcPts val="1200"/>
              </a:spcAft>
            </a:pPr>
            <a:r>
              <a:rPr lang="en-US" sz="1600" u="sng" dirty="0">
                <a:solidFill>
                  <a:srgbClr val="000000">
                    <a:alpha val="90000"/>
                  </a:srgbClr>
                </a:solidFill>
                <a:latin typeface="Montserrat" pitchFamily="34" charset="0"/>
                <a:ea typeface="Montserrat" pitchFamily="34" charset="-122"/>
                <a:cs typeface="Montserrat" pitchFamily="34" charset="-120"/>
                <a:hlinkClick r:id="rId10"/>
              </a:rPr>
              <a:t>RSA 53-E, Relative to Aggregation of Electric Customers by Municipalities &amp; Counties</a:t>
            </a:r>
            <a:endParaRPr lang="en-US" sz="2800" dirty="0"/>
          </a:p>
          <a:p>
            <a:pPr algn="ctr">
              <a:spcAft>
                <a:spcPts val="1200"/>
              </a:spcAft>
            </a:pPr>
            <a:r>
              <a:rPr lang="en-US" sz="1600" dirty="0">
                <a:solidFill>
                  <a:srgbClr val="4E4B48"/>
                </a:solidFill>
                <a:latin typeface="Montserrat" pitchFamily="34" charset="0"/>
                <a:ea typeface="Montserrat" pitchFamily="34" charset="-122"/>
                <a:cs typeface="Montserrat" pitchFamily="34" charset="-120"/>
              </a:rPr>
              <a:t>Customers may switch back to utility default supply or take service from a Competitive Supplier</a:t>
            </a:r>
          </a:p>
          <a:p>
            <a:pPr algn="ctr">
              <a:spcAft>
                <a:spcPts val="1200"/>
              </a:spcAft>
            </a:pPr>
            <a:r>
              <a:rPr lang="en-US" sz="1600" dirty="0">
                <a:solidFill>
                  <a:srgbClr val="4E4B48"/>
                </a:solidFill>
                <a:latin typeface="Montserrat" pitchFamily="34" charset="0"/>
                <a:ea typeface="Montserrat" pitchFamily="34" charset="-122"/>
                <a:cs typeface="Montserrat" pitchFamily="34" charset="-120"/>
              </a:rPr>
              <a:t>Community Power programs must be paid for out of revenues received from participating customers</a:t>
            </a:r>
          </a:p>
          <a:p>
            <a:pPr algn="ctr">
              <a:spcAft>
                <a:spcPts val="1200"/>
              </a:spcAft>
            </a:pPr>
            <a:endParaRPr lang="en-US" sz="1600" dirty="0">
              <a:solidFill>
                <a:srgbClr val="4E4B48"/>
              </a:solidFill>
            </a:endParaRPr>
          </a:p>
        </p:txBody>
      </p:sp>
      <p:sp>
        <p:nvSpPr>
          <p:cNvPr id="6" name="TextBox 5">
            <a:extLst>
              <a:ext uri="{FF2B5EF4-FFF2-40B4-BE49-F238E27FC236}">
                <a16:creationId xmlns:a16="http://schemas.microsoft.com/office/drawing/2014/main" id="{98471C3C-5D47-390B-3040-473AD2B29885}"/>
              </a:ext>
            </a:extLst>
          </p:cNvPr>
          <p:cNvSpPr txBox="1"/>
          <p:nvPr/>
        </p:nvSpPr>
        <p:spPr>
          <a:xfrm>
            <a:off x="841916" y="4324026"/>
            <a:ext cx="2696572" cy="400110"/>
          </a:xfrm>
          <a:prstGeom prst="rect">
            <a:avLst/>
          </a:prstGeom>
          <a:noFill/>
        </p:spPr>
        <p:txBody>
          <a:bodyPr wrap="none" rtlCol="0">
            <a:spAutoFit/>
          </a:bodyPr>
          <a:lstStyle/>
          <a:p>
            <a:r>
              <a:rPr lang="en-US" sz="2000" i="1" dirty="0">
                <a:solidFill>
                  <a:srgbClr val="3C8FBB"/>
                </a:solidFill>
                <a:latin typeface="Montserrat" pitchFamily="2" charset="77"/>
              </a:rPr>
              <a:t>Economies of Scale</a:t>
            </a:r>
          </a:p>
        </p:txBody>
      </p:sp>
      <p:sp>
        <p:nvSpPr>
          <p:cNvPr id="17" name="TextBox 16">
            <a:extLst>
              <a:ext uri="{FF2B5EF4-FFF2-40B4-BE49-F238E27FC236}">
                <a16:creationId xmlns:a16="http://schemas.microsoft.com/office/drawing/2014/main" id="{41C54DF1-A914-E55C-3674-066B43DCBC1C}"/>
              </a:ext>
            </a:extLst>
          </p:cNvPr>
          <p:cNvSpPr txBox="1"/>
          <p:nvPr/>
        </p:nvSpPr>
        <p:spPr>
          <a:xfrm>
            <a:off x="5058775" y="4324026"/>
            <a:ext cx="2071401" cy="400110"/>
          </a:xfrm>
          <a:prstGeom prst="rect">
            <a:avLst/>
          </a:prstGeom>
          <a:noFill/>
        </p:spPr>
        <p:txBody>
          <a:bodyPr wrap="none" rtlCol="0">
            <a:spAutoFit/>
          </a:bodyPr>
          <a:lstStyle/>
          <a:p>
            <a:r>
              <a:rPr lang="en-US" sz="2000" i="1" dirty="0">
                <a:solidFill>
                  <a:srgbClr val="FF9800"/>
                </a:solidFill>
                <a:latin typeface="Montserrat" pitchFamily="2" charset="77"/>
              </a:rPr>
              <a:t>Grid Reliability</a:t>
            </a:r>
          </a:p>
        </p:txBody>
      </p:sp>
      <p:sp>
        <p:nvSpPr>
          <p:cNvPr id="18" name="TextBox 17">
            <a:extLst>
              <a:ext uri="{FF2B5EF4-FFF2-40B4-BE49-F238E27FC236}">
                <a16:creationId xmlns:a16="http://schemas.microsoft.com/office/drawing/2014/main" id="{49BA5940-9A4C-D169-9405-D7066BA69F54}"/>
              </a:ext>
            </a:extLst>
          </p:cNvPr>
          <p:cNvSpPr txBox="1"/>
          <p:nvPr/>
        </p:nvSpPr>
        <p:spPr>
          <a:xfrm>
            <a:off x="8540110" y="4170138"/>
            <a:ext cx="2917280" cy="707886"/>
          </a:xfrm>
          <a:prstGeom prst="rect">
            <a:avLst/>
          </a:prstGeom>
          <a:noFill/>
        </p:spPr>
        <p:txBody>
          <a:bodyPr wrap="square" rtlCol="0">
            <a:spAutoFit/>
          </a:bodyPr>
          <a:lstStyle/>
          <a:p>
            <a:pPr algn="ctr"/>
            <a:r>
              <a:rPr lang="en-US" sz="2000" i="1" dirty="0">
                <a:solidFill>
                  <a:srgbClr val="8EC33C"/>
                </a:solidFill>
                <a:latin typeface="Montserrat" pitchFamily="2" charset="77"/>
              </a:rPr>
              <a:t>Lower Rates &amp; Product Choices</a:t>
            </a:r>
          </a:p>
        </p:txBody>
      </p:sp>
      <p:sp>
        <p:nvSpPr>
          <p:cNvPr id="14" name="Slide Number Placeholder 13">
            <a:extLst>
              <a:ext uri="{FF2B5EF4-FFF2-40B4-BE49-F238E27FC236}">
                <a16:creationId xmlns:a16="http://schemas.microsoft.com/office/drawing/2014/main" id="{8105D5DB-FBBA-B56F-37AA-D3B1D3370AB6}"/>
              </a:ext>
            </a:extLst>
          </p:cNvPr>
          <p:cNvSpPr>
            <a:spLocks noGrp="1"/>
          </p:cNvSpPr>
          <p:nvPr>
            <p:ph type="sldNum" idx="12"/>
          </p:nvPr>
        </p:nvSpPr>
        <p:spPr/>
        <p:txBody>
          <a:bodyPr/>
          <a:lstStyle/>
          <a:p>
            <a:fld id="{00000000-1234-1234-1234-123412341234}" type="slidenum">
              <a:rPr lang="en-US" smtClean="0"/>
              <a:pPr/>
              <a:t>2</a:t>
            </a:fld>
            <a:endParaRPr lang="en-US" dirty="0"/>
          </a:p>
        </p:txBody>
      </p:sp>
    </p:spTree>
    <p:extLst>
      <p:ext uri="{BB962C8B-B14F-4D97-AF65-F5344CB8AC3E}">
        <p14:creationId xmlns:p14="http://schemas.microsoft.com/office/powerpoint/2010/main" val="370351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4" name="Picture 3">
            <a:extLst>
              <a:ext uri="{FF2B5EF4-FFF2-40B4-BE49-F238E27FC236}">
                <a16:creationId xmlns:a16="http://schemas.microsoft.com/office/drawing/2014/main" id="{F07D8643-6265-41FD-E02E-6FD0D94E4C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43986" y="934300"/>
            <a:ext cx="3895433" cy="3203805"/>
          </a:xfrm>
          <a:prstGeom prst="rect">
            <a:avLst/>
          </a:prstGeom>
        </p:spPr>
      </p:pic>
      <p:sp>
        <p:nvSpPr>
          <p:cNvPr id="199" name="Google Shape;199;p11"/>
          <p:cNvSpPr txBox="1"/>
          <p:nvPr/>
        </p:nvSpPr>
        <p:spPr>
          <a:xfrm>
            <a:off x="488335" y="177237"/>
            <a:ext cx="11213315"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471AA"/>
              </a:buClr>
              <a:buSzPts val="4000"/>
              <a:buFont typeface="Calibri"/>
              <a:buNone/>
            </a:pPr>
            <a:r>
              <a:rPr lang="en-US" sz="3600" b="1" i="0" u="none" strike="noStrike" cap="none" dirty="0">
                <a:solidFill>
                  <a:srgbClr val="2471AA"/>
                </a:solidFill>
                <a:latin typeface="Montserrat" pitchFamily="2" charset="77"/>
                <a:ea typeface="Calibri"/>
                <a:cs typeface="Calibri" panose="020F0502020204030204" pitchFamily="34" charset="0"/>
                <a:sym typeface="Calibri"/>
              </a:rPr>
              <a:t>Customer Notification and Enrollment Process</a:t>
            </a:r>
            <a:endParaRPr sz="1200" b="0" i="0" u="none" strike="noStrike" cap="none" dirty="0">
              <a:solidFill>
                <a:srgbClr val="000000"/>
              </a:solidFill>
              <a:latin typeface="Montserrat" pitchFamily="2" charset="77"/>
              <a:cs typeface="Calibri" panose="020F0502020204030204" pitchFamily="34" charset="0"/>
              <a:sym typeface="Arial"/>
            </a:endParaRPr>
          </a:p>
        </p:txBody>
      </p:sp>
      <p:pic>
        <p:nvPicPr>
          <p:cNvPr id="200" name="Google Shape;200;p11" descr="Picture 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014" y="6621070"/>
            <a:ext cx="12194014" cy="236931"/>
          </a:xfrm>
          <a:prstGeom prst="rect">
            <a:avLst/>
          </a:prstGeom>
          <a:noFill/>
          <a:ln>
            <a:noFill/>
          </a:ln>
        </p:spPr>
      </p:pic>
      <p:sp>
        <p:nvSpPr>
          <p:cNvPr id="2" name="Slide Number Placeholder 1">
            <a:extLst>
              <a:ext uri="{FF2B5EF4-FFF2-40B4-BE49-F238E27FC236}">
                <a16:creationId xmlns:a16="http://schemas.microsoft.com/office/drawing/2014/main" id="{9136346A-74D8-CC38-55B2-E10B19B14B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Montserrat" pitchFamily="2" charset="77"/>
                <a:cs typeface="Calibri" panose="020F0502020204030204" pitchFamily="34" charset="0"/>
              </a:rPr>
              <a:t>3</a:t>
            </a:fld>
            <a:endParaRPr lang="en-US">
              <a:latin typeface="Montserrat" pitchFamily="2" charset="77"/>
              <a:cs typeface="Calibri" panose="020F0502020204030204" pitchFamily="34" charset="0"/>
            </a:endParaRPr>
          </a:p>
        </p:txBody>
      </p:sp>
      <p:sp>
        <p:nvSpPr>
          <p:cNvPr id="3" name="TextBox 2">
            <a:extLst>
              <a:ext uri="{FF2B5EF4-FFF2-40B4-BE49-F238E27FC236}">
                <a16:creationId xmlns:a16="http://schemas.microsoft.com/office/drawing/2014/main" id="{3FA08141-07BE-5AFD-17B0-C71BEB7B03E5}"/>
              </a:ext>
            </a:extLst>
          </p:cNvPr>
          <p:cNvSpPr txBox="1"/>
          <p:nvPr/>
        </p:nvSpPr>
        <p:spPr>
          <a:xfrm>
            <a:off x="304799" y="992571"/>
            <a:ext cx="6127531" cy="3334246"/>
          </a:xfrm>
          <a:prstGeom prst="rect">
            <a:avLst/>
          </a:prstGeom>
          <a:noFill/>
        </p:spPr>
        <p:txBody>
          <a:bodyPr wrap="square" rtlCol="0">
            <a:spAutoFit/>
          </a:bodyPr>
          <a:lstStyle/>
          <a:p>
            <a:pPr marL="342900" indent="-342900" algn="just">
              <a:spcAft>
                <a:spcPts val="400"/>
              </a:spcAft>
              <a:buClr>
                <a:srgbClr val="42BEE2"/>
              </a:buClr>
              <a:buFont typeface="Webdings" panose="05030102010509060703" pitchFamily="18" charset="2"/>
              <a:buChar char="~"/>
            </a:pPr>
            <a:r>
              <a:rPr lang="en-US" sz="1700" dirty="0">
                <a:solidFill>
                  <a:schemeClr val="tx1"/>
                </a:solidFill>
                <a:latin typeface="Montserrat" pitchFamily="2" charset="77"/>
                <a:ea typeface="Montserrat"/>
                <a:cs typeface="Calibri" panose="020F0502020204030204" pitchFamily="34" charset="0"/>
                <a:sym typeface="Montserrat"/>
              </a:rPr>
              <a:t>At least </a:t>
            </a:r>
            <a:r>
              <a:rPr lang="en-US" sz="1700" b="1" dirty="0">
                <a:solidFill>
                  <a:srgbClr val="2471AA"/>
                </a:solidFill>
                <a:latin typeface="Montserrat" pitchFamily="2" charset="77"/>
                <a:ea typeface="Montserrat"/>
                <a:cs typeface="Calibri" panose="020F0502020204030204" pitchFamily="34" charset="0"/>
                <a:sym typeface="Montserrat"/>
              </a:rPr>
              <a:t>30 days before program launch all electric customers will be mailed notifications</a:t>
            </a:r>
            <a:r>
              <a:rPr lang="en-US" sz="1700" dirty="0">
                <a:solidFill>
                  <a:srgbClr val="2471AA"/>
                </a:solidFill>
                <a:latin typeface="Montserrat" pitchFamily="2" charset="77"/>
                <a:ea typeface="Montserrat"/>
                <a:cs typeface="Calibri" panose="020F0502020204030204" pitchFamily="34" charset="0"/>
                <a:sym typeface="Montserrat"/>
              </a:rPr>
              <a:t> </a:t>
            </a:r>
            <a:r>
              <a:rPr lang="en-US" sz="1700" dirty="0">
                <a:solidFill>
                  <a:schemeClr val="tx1"/>
                </a:solidFill>
                <a:latin typeface="Montserrat" pitchFamily="2" charset="77"/>
                <a:ea typeface="Montserrat"/>
                <a:cs typeface="Calibri" panose="020F0502020204030204" pitchFamily="34" charset="0"/>
                <a:sym typeface="Montserrat"/>
              </a:rPr>
              <a:t>including the initial fixed rate for Community Power service compared with Eversource</a:t>
            </a:r>
          </a:p>
          <a:p>
            <a:pPr marL="342900" indent="-342900" algn="just">
              <a:spcAft>
                <a:spcPts val="400"/>
              </a:spcAft>
              <a:buClr>
                <a:srgbClr val="42BEE2"/>
              </a:buClr>
              <a:buFont typeface="Webdings" panose="05030102010509060703" pitchFamily="18" charset="2"/>
              <a:buChar char="~"/>
            </a:pPr>
            <a:r>
              <a:rPr lang="en-US" sz="1700" dirty="0">
                <a:solidFill>
                  <a:schemeClr val="tx1"/>
                </a:solidFill>
                <a:latin typeface="Montserrat" pitchFamily="2" charset="77"/>
                <a:ea typeface="Montserrat"/>
                <a:cs typeface="Calibri" panose="020F0502020204030204" pitchFamily="34" charset="0"/>
                <a:sym typeface="Montserrat"/>
              </a:rPr>
              <a:t>Customers on Eversource default energy service </a:t>
            </a:r>
            <a:r>
              <a:rPr lang="en-US" sz="1700" b="1" dirty="0">
                <a:solidFill>
                  <a:srgbClr val="DF4F3E"/>
                </a:solidFill>
                <a:latin typeface="Montserrat" pitchFamily="2" charset="77"/>
                <a:ea typeface="Montserrat"/>
                <a:cs typeface="Calibri" panose="020F0502020204030204" pitchFamily="34" charset="0"/>
                <a:sym typeface="Montserrat"/>
              </a:rPr>
              <a:t>able to decline participation or “opt-out”</a:t>
            </a:r>
            <a:r>
              <a:rPr lang="en-US" sz="1700" dirty="0">
                <a:solidFill>
                  <a:schemeClr val="tx1"/>
                </a:solidFill>
                <a:latin typeface="Montserrat" pitchFamily="2" charset="77"/>
                <a:ea typeface="Montserrat"/>
                <a:cs typeface="Calibri" panose="020F0502020204030204" pitchFamily="34" charset="0"/>
                <a:sym typeface="Montserrat"/>
              </a:rPr>
              <a:t> by calling 1-866-603-POWR, contacting </a:t>
            </a:r>
            <a:r>
              <a:rPr lang="en-US" sz="1700" dirty="0">
                <a:solidFill>
                  <a:schemeClr val="tx1"/>
                </a:solidFill>
                <a:latin typeface="Montserrat" pitchFamily="2" charset="77"/>
                <a:ea typeface="Montserrat"/>
                <a:cs typeface="Calibri" panose="020F0502020204030204" pitchFamily="34" charset="0"/>
                <a:sym typeface="Montserrat"/>
                <a:hlinkClick r:id="rId5"/>
              </a:rPr>
              <a:t>info@CommunityPowerNH.gov</a:t>
            </a:r>
            <a:r>
              <a:rPr lang="en-US" sz="1700" dirty="0">
                <a:solidFill>
                  <a:schemeClr val="tx1"/>
                </a:solidFill>
                <a:latin typeface="Montserrat" pitchFamily="2" charset="77"/>
                <a:ea typeface="Montserrat"/>
                <a:cs typeface="Calibri" panose="020F0502020204030204" pitchFamily="34" charset="0"/>
                <a:sym typeface="Montserrat"/>
              </a:rPr>
              <a:t> ; or visiting </a:t>
            </a:r>
            <a:r>
              <a:rPr lang="en-US" sz="1700" dirty="0">
                <a:solidFill>
                  <a:schemeClr val="tx1"/>
                </a:solidFill>
                <a:latin typeface="Montserrat" pitchFamily="2" charset="77"/>
                <a:ea typeface="Montserrat"/>
                <a:cs typeface="Calibri" panose="020F0502020204030204" pitchFamily="34" charset="0"/>
                <a:sym typeface="Montserrat"/>
                <a:hlinkClick r:id="rId6"/>
              </a:rPr>
              <a:t>www.CommunityPowerNH.gov</a:t>
            </a:r>
            <a:r>
              <a:rPr lang="en-US" sz="1700" dirty="0">
                <a:solidFill>
                  <a:schemeClr val="tx1"/>
                </a:solidFill>
                <a:latin typeface="Montserrat" pitchFamily="2" charset="77"/>
                <a:ea typeface="Montserrat"/>
                <a:cs typeface="Calibri" panose="020F0502020204030204" pitchFamily="34" charset="0"/>
                <a:sym typeface="Montserrat"/>
              </a:rPr>
              <a:t>  </a:t>
            </a:r>
            <a:endParaRPr lang="en-US" sz="1700" dirty="0">
              <a:solidFill>
                <a:schemeClr val="tx1"/>
              </a:solidFill>
              <a:latin typeface="Montserrat" pitchFamily="2" charset="77"/>
              <a:ea typeface="Montserrat"/>
              <a:cs typeface="Calibri" panose="020F0502020204030204" pitchFamily="34" charset="0"/>
              <a:sym typeface="Calibri"/>
            </a:endParaRPr>
          </a:p>
          <a:p>
            <a:pPr marL="342900" indent="-342900" algn="just">
              <a:spcAft>
                <a:spcPts val="400"/>
              </a:spcAft>
              <a:buClr>
                <a:srgbClr val="42BEE2"/>
              </a:buClr>
              <a:buFont typeface="Webdings" panose="05030102010509060703" pitchFamily="18" charset="2"/>
              <a:buChar char="~"/>
            </a:pPr>
            <a:r>
              <a:rPr lang="en-US" sz="1700" dirty="0">
                <a:solidFill>
                  <a:schemeClr val="tx1"/>
                </a:solidFill>
                <a:latin typeface="Montserrat" pitchFamily="2" charset="77"/>
                <a:ea typeface="Montserrat"/>
                <a:cs typeface="Calibri" panose="020F0502020204030204" pitchFamily="34" charset="0"/>
                <a:sym typeface="Montserrat"/>
              </a:rPr>
              <a:t>If a </a:t>
            </a:r>
            <a:r>
              <a:rPr lang="en-US" sz="1700" b="1" dirty="0">
                <a:solidFill>
                  <a:srgbClr val="3F9250"/>
                </a:solidFill>
                <a:latin typeface="Montserrat" pitchFamily="2" charset="77"/>
                <a:ea typeface="Montserrat"/>
                <a:cs typeface="Calibri" panose="020F0502020204030204" pitchFamily="34" charset="0"/>
                <a:sym typeface="Montserrat"/>
              </a:rPr>
              <a:t>customer is already getting their power from a competitive supplier</a:t>
            </a:r>
            <a:r>
              <a:rPr lang="en-US" sz="1700" dirty="0">
                <a:solidFill>
                  <a:schemeClr val="tx1"/>
                </a:solidFill>
                <a:latin typeface="Montserrat" pitchFamily="2" charset="77"/>
                <a:ea typeface="Montserrat"/>
                <a:cs typeface="Calibri" panose="020F0502020204030204" pitchFamily="34" charset="0"/>
                <a:sym typeface="Montserrat"/>
              </a:rPr>
              <a:t>, nothing will change unless they choose to </a:t>
            </a:r>
            <a:r>
              <a:rPr lang="en-US" sz="1700" b="1" dirty="0">
                <a:solidFill>
                  <a:srgbClr val="3F9250"/>
                </a:solidFill>
                <a:latin typeface="Montserrat" pitchFamily="2" charset="77"/>
                <a:ea typeface="Montserrat"/>
                <a:cs typeface="Calibri" panose="020F0502020204030204" pitchFamily="34" charset="0"/>
                <a:sym typeface="Montserrat"/>
              </a:rPr>
              <a:t>“opt-in”</a:t>
            </a:r>
            <a:r>
              <a:rPr lang="en-US" sz="1700" dirty="0">
                <a:solidFill>
                  <a:schemeClr val="tx1"/>
                </a:solidFill>
                <a:latin typeface="Montserrat" pitchFamily="2" charset="77"/>
                <a:ea typeface="Montserrat"/>
                <a:cs typeface="Calibri" panose="020F0502020204030204" pitchFamily="34" charset="0"/>
                <a:sym typeface="Montserrat"/>
              </a:rPr>
              <a:t> to Community Power. </a:t>
            </a:r>
            <a:endParaRPr lang="en-US" sz="1700" dirty="0">
              <a:solidFill>
                <a:schemeClr val="tx1"/>
              </a:solidFill>
              <a:latin typeface="Montserrat" pitchFamily="2" charset="77"/>
              <a:ea typeface="Montserrat"/>
              <a:cs typeface="Calibri" panose="020F0502020204030204" pitchFamily="34" charset="0"/>
            </a:endParaRPr>
          </a:p>
        </p:txBody>
      </p:sp>
      <p:pic>
        <p:nvPicPr>
          <p:cNvPr id="5" name="Picture 4">
            <a:extLst>
              <a:ext uri="{FF2B5EF4-FFF2-40B4-BE49-F238E27FC236}">
                <a16:creationId xmlns:a16="http://schemas.microsoft.com/office/drawing/2014/main" id="{E7A39543-283F-DAB9-010A-4C2482F4BD6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8489475" y="3004425"/>
            <a:ext cx="4008858" cy="3120222"/>
          </a:xfrm>
          <a:prstGeom prst="rect">
            <a:avLst/>
          </a:prstGeom>
        </p:spPr>
      </p:pic>
      <p:sp>
        <p:nvSpPr>
          <p:cNvPr id="7" name="TextBox 6">
            <a:extLst>
              <a:ext uri="{FF2B5EF4-FFF2-40B4-BE49-F238E27FC236}">
                <a16:creationId xmlns:a16="http://schemas.microsoft.com/office/drawing/2014/main" id="{3E54AE3D-B580-CBC1-36C2-2B42EA90A992}"/>
              </a:ext>
            </a:extLst>
          </p:cNvPr>
          <p:cNvSpPr txBox="1"/>
          <p:nvPr/>
        </p:nvSpPr>
        <p:spPr>
          <a:xfrm>
            <a:off x="304799" y="4401429"/>
            <a:ext cx="8282153" cy="1764586"/>
          </a:xfrm>
          <a:prstGeom prst="rect">
            <a:avLst/>
          </a:prstGeom>
          <a:noFill/>
        </p:spPr>
        <p:txBody>
          <a:bodyPr wrap="square">
            <a:spAutoFit/>
          </a:bodyPr>
          <a:lstStyle/>
          <a:p>
            <a:pPr marL="342900" indent="-342900" algn="just">
              <a:spcAft>
                <a:spcPts val="400"/>
              </a:spcAft>
              <a:buClr>
                <a:srgbClr val="42BEE2"/>
              </a:buClr>
              <a:buFont typeface="Webdings" panose="05030102010509060703" pitchFamily="18" charset="2"/>
              <a:buChar char="~"/>
            </a:pPr>
            <a:r>
              <a:rPr lang="en-US" sz="1700" b="1" dirty="0">
                <a:solidFill>
                  <a:srgbClr val="1F9CAE"/>
                </a:solidFill>
                <a:latin typeface="Montserrat" pitchFamily="2" charset="77"/>
                <a:cs typeface="Calibri" panose="020F0502020204030204" pitchFamily="34" charset="0"/>
                <a:sym typeface="Montserrat"/>
              </a:rPr>
              <a:t>Eversource will continue to deliver electricity</a:t>
            </a:r>
            <a:r>
              <a:rPr lang="en-US" sz="1700" b="1" dirty="0">
                <a:solidFill>
                  <a:srgbClr val="449B56"/>
                </a:solidFill>
                <a:latin typeface="Montserrat" pitchFamily="2" charset="77"/>
                <a:cs typeface="Calibri" panose="020F0502020204030204" pitchFamily="34" charset="0"/>
                <a:sym typeface="Montserrat"/>
              </a:rPr>
              <a:t> </a:t>
            </a:r>
            <a:r>
              <a:rPr lang="en-US" sz="1700" i="0" u="none" strike="noStrike" cap="none" dirty="0">
                <a:solidFill>
                  <a:srgbClr val="4F4C49"/>
                </a:solidFill>
                <a:latin typeface="Montserrat" pitchFamily="2" charset="77"/>
                <a:ea typeface="Montserrat"/>
                <a:cs typeface="Calibri" panose="020F0502020204030204" pitchFamily="34" charset="0"/>
                <a:sym typeface="Montserrat"/>
              </a:rPr>
              <a:t>using their poles and wires, provide billing services, and ensure reliability.</a:t>
            </a:r>
            <a:endParaRPr lang="en-US" sz="1700" dirty="0">
              <a:solidFill>
                <a:srgbClr val="4F4C49"/>
              </a:solidFill>
              <a:latin typeface="Montserrat" pitchFamily="2" charset="77"/>
              <a:ea typeface="Montserrat"/>
              <a:cs typeface="Calibri" panose="020F0502020204030204" pitchFamily="34" charset="0"/>
              <a:sym typeface="Montserrat"/>
            </a:endParaRPr>
          </a:p>
          <a:p>
            <a:pPr marL="342900" indent="-342900" algn="just">
              <a:spcAft>
                <a:spcPts val="400"/>
              </a:spcAft>
              <a:buClr>
                <a:srgbClr val="42BEE2"/>
              </a:buClr>
              <a:buFont typeface="Webdings" panose="05030102010509060703" pitchFamily="18" charset="2"/>
              <a:buChar char="~"/>
            </a:pPr>
            <a:r>
              <a:rPr lang="en-US" sz="1700" dirty="0">
                <a:solidFill>
                  <a:schemeClr val="tx1"/>
                </a:solidFill>
                <a:latin typeface="Montserrat" pitchFamily="2" charset="77"/>
                <a:ea typeface="Montserrat"/>
                <a:cs typeface="Calibri" panose="020F0502020204030204" pitchFamily="34" charset="0"/>
                <a:sym typeface="Montserrat"/>
              </a:rPr>
              <a:t>Rates posted at least 30 days in advance; customers can switch supplier at next meter read upon request with </a:t>
            </a:r>
            <a:r>
              <a:rPr lang="en-US" sz="1700" b="1" dirty="0">
                <a:solidFill>
                  <a:srgbClr val="EC912C"/>
                </a:solidFill>
                <a:latin typeface="Montserrat" pitchFamily="2" charset="77"/>
                <a:ea typeface="Montserrat"/>
                <a:cs typeface="Calibri" panose="020F0502020204030204" pitchFamily="34" charset="0"/>
                <a:sym typeface="Montserrat"/>
              </a:rPr>
              <a:t>no penalty or exit fee</a:t>
            </a:r>
            <a:r>
              <a:rPr lang="en-US" sz="1700" dirty="0">
                <a:solidFill>
                  <a:schemeClr val="tx1"/>
                </a:solidFill>
                <a:latin typeface="Montserrat" pitchFamily="2" charset="77"/>
                <a:ea typeface="Montserrat"/>
                <a:cs typeface="Calibri" panose="020F0502020204030204" pitchFamily="34" charset="0"/>
                <a:sym typeface="Montserrat"/>
              </a:rPr>
              <a:t>.</a:t>
            </a:r>
          </a:p>
          <a:p>
            <a:pPr marL="342900" indent="-342900" algn="just">
              <a:spcAft>
                <a:spcPts val="400"/>
              </a:spcAft>
              <a:buClr>
                <a:srgbClr val="42BEE2"/>
              </a:buClr>
              <a:buFont typeface="Webdings" panose="05030102010509060703" pitchFamily="18" charset="2"/>
              <a:buChar char="~"/>
            </a:pPr>
            <a:r>
              <a:rPr lang="en-US" sz="1700" b="1" i="0" u="none" strike="noStrike" cap="none" dirty="0">
                <a:solidFill>
                  <a:srgbClr val="2373AB"/>
                </a:solidFill>
                <a:latin typeface="Montserrat" pitchFamily="2" charset="77"/>
                <a:ea typeface="Montserrat"/>
                <a:cs typeface="Calibri" panose="020F0502020204030204" pitchFamily="34" charset="0"/>
                <a:sym typeface="Montserrat"/>
              </a:rPr>
              <a:t>Community Power is self-funded</a:t>
            </a:r>
            <a:r>
              <a:rPr lang="en-US" sz="1700" b="1" i="0" u="none" strike="noStrike" cap="none" dirty="0">
                <a:solidFill>
                  <a:schemeClr val="dk1"/>
                </a:solidFill>
                <a:latin typeface="Montserrat" pitchFamily="2" charset="77"/>
                <a:ea typeface="Montserrat"/>
                <a:cs typeface="Calibri" panose="020F0502020204030204" pitchFamily="34" charset="0"/>
                <a:sym typeface="Montserrat"/>
              </a:rPr>
              <a:t> </a:t>
            </a:r>
            <a:r>
              <a:rPr lang="en-US" sz="1700" i="0" u="none" strike="noStrike" cap="none" dirty="0">
                <a:solidFill>
                  <a:srgbClr val="4F4C49"/>
                </a:solidFill>
                <a:latin typeface="Montserrat" pitchFamily="2" charset="77"/>
                <a:ea typeface="Montserrat"/>
                <a:cs typeface="Calibri" panose="020F0502020204030204" pitchFamily="34" charset="0"/>
                <a:sym typeface="Montserrat"/>
              </a:rPr>
              <a:t>by rates paid by participating customers.     </a:t>
            </a:r>
            <a:r>
              <a:rPr lang="en-US" sz="1700" b="1" i="0" u="none" strike="noStrike" cap="none" dirty="0">
                <a:solidFill>
                  <a:srgbClr val="4F4C49"/>
                </a:solidFill>
                <a:latin typeface="Montserrat" pitchFamily="2" charset="77"/>
                <a:ea typeface="Montserrat"/>
                <a:cs typeface="Calibri" panose="020F0502020204030204" pitchFamily="34" charset="0"/>
                <a:sym typeface="Montserrat"/>
              </a:rPr>
              <a:t>No</a:t>
            </a:r>
            <a:r>
              <a:rPr lang="en-US" sz="1700" i="0" u="none" strike="noStrike" cap="none" dirty="0">
                <a:solidFill>
                  <a:srgbClr val="4F4C49"/>
                </a:solidFill>
                <a:latin typeface="Montserrat" pitchFamily="2" charset="77"/>
                <a:ea typeface="Montserrat"/>
                <a:cs typeface="Calibri" panose="020F0502020204030204" pitchFamily="34" charset="0"/>
                <a:sym typeface="Montserrat"/>
              </a:rPr>
              <a:t> </a:t>
            </a:r>
            <a:r>
              <a:rPr lang="en-US" sz="1700" b="1" i="0" u="none" strike="noStrike" cap="none" dirty="0">
                <a:solidFill>
                  <a:srgbClr val="4F4C49"/>
                </a:solidFill>
                <a:latin typeface="Montserrat" pitchFamily="2" charset="77"/>
                <a:ea typeface="Montserrat"/>
                <a:cs typeface="Calibri" panose="020F0502020204030204" pitchFamily="34" charset="0"/>
                <a:sym typeface="Montserrat"/>
              </a:rPr>
              <a:t>taxes will be used to cover program expenses.</a:t>
            </a:r>
            <a:endParaRPr lang="en-US" sz="1700" b="0" i="0" u="none" strike="noStrike" cap="none" dirty="0">
              <a:solidFill>
                <a:srgbClr val="4F4C49"/>
              </a:solidFill>
              <a:latin typeface="Montserrat" pitchFamily="2" charset="77"/>
              <a:cs typeface="Calibri" panose="020F050202020403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16607" y="478467"/>
            <a:ext cx="6723469"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Electricity Choices</a:t>
            </a:r>
            <a:endParaRPr sz="4000" u="sng" dirty="0">
              <a:solidFill>
                <a:srgbClr val="4F4C49"/>
              </a:solidFill>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4</a:t>
            </a:fld>
            <a:endParaRPr lang="en-US" dirty="0"/>
          </a:p>
        </p:txBody>
      </p:sp>
      <p:sp>
        <p:nvSpPr>
          <p:cNvPr id="9" name="TextBox 8">
            <a:extLst>
              <a:ext uri="{FF2B5EF4-FFF2-40B4-BE49-F238E27FC236}">
                <a16:creationId xmlns:a16="http://schemas.microsoft.com/office/drawing/2014/main" id="{464D03C5-866B-A921-4F9E-3275E3D379FD}"/>
              </a:ext>
            </a:extLst>
          </p:cNvPr>
          <p:cNvSpPr txBox="1"/>
          <p:nvPr/>
        </p:nvSpPr>
        <p:spPr>
          <a:xfrm>
            <a:off x="339047" y="1182222"/>
            <a:ext cx="5756953" cy="4693593"/>
          </a:xfrm>
          <a:prstGeom prst="rect">
            <a:avLst/>
          </a:prstGeom>
          <a:noFill/>
        </p:spPr>
        <p:txBody>
          <a:bodyPr wrap="square" rtlCol="0">
            <a:spAutoFit/>
          </a:bodyPr>
          <a:lstStyle/>
          <a:p>
            <a:pPr marL="342900" indent="-342900">
              <a:spcAft>
                <a:spcPts val="1400"/>
              </a:spcAft>
              <a:buClr>
                <a:srgbClr val="42BEE2"/>
              </a:buClr>
              <a:buFont typeface="Webdings" panose="05030102010509060703" pitchFamily="18" charset="2"/>
              <a:buChar char="~"/>
            </a:pPr>
            <a:r>
              <a:rPr lang="en-US" sz="2200" dirty="0">
                <a:solidFill>
                  <a:schemeClr val="tx1">
                    <a:lumMod val="65000"/>
                    <a:lumOff val="35000"/>
                  </a:schemeClr>
                </a:solidFill>
                <a:latin typeface="Montserrat" pitchFamily="2" charset="77"/>
              </a:rPr>
              <a:t>Energy customers can select from a menu of energy choices.</a:t>
            </a:r>
          </a:p>
          <a:p>
            <a:pPr marL="342900" indent="-342900">
              <a:spcAft>
                <a:spcPts val="1400"/>
              </a:spcAft>
              <a:buClr>
                <a:srgbClr val="42BEE2"/>
              </a:buClr>
              <a:buFont typeface="Webdings" panose="05030102010509060703" pitchFamily="18" charset="2"/>
              <a:buChar char="~"/>
            </a:pPr>
            <a:r>
              <a:rPr lang="en-US" sz="2200" dirty="0">
                <a:solidFill>
                  <a:schemeClr val="tx1">
                    <a:lumMod val="65000"/>
                    <a:lumOff val="35000"/>
                  </a:schemeClr>
                </a:solidFill>
                <a:latin typeface="Montserrat" pitchFamily="2" charset="77"/>
              </a:rPr>
              <a:t>Visit </a:t>
            </a:r>
            <a:r>
              <a:rPr lang="en-US" sz="2000" b="1" dirty="0" err="1">
                <a:solidFill>
                  <a:srgbClr val="42BEE2"/>
                </a:solidFill>
                <a:latin typeface="Montserrat" pitchFamily="2" charset="77"/>
              </a:rPr>
              <a:t>www.CommunityPowerNH.gov</a:t>
            </a:r>
            <a:r>
              <a:rPr lang="en-US" sz="2200" dirty="0">
                <a:solidFill>
                  <a:schemeClr val="tx1">
                    <a:lumMod val="65000"/>
                    <a:lumOff val="35000"/>
                  </a:schemeClr>
                </a:solidFill>
                <a:latin typeface="Montserrat" pitchFamily="2" charset="77"/>
              </a:rPr>
              <a:t> and use the portal, or call </a:t>
            </a:r>
            <a:r>
              <a:rPr lang="en-US" sz="2200" b="1" dirty="0">
                <a:solidFill>
                  <a:srgbClr val="42BEE2"/>
                </a:solidFill>
                <a:latin typeface="Montserrat" pitchFamily="2" charset="77"/>
              </a:rPr>
              <a:t>1-866-603-POWR</a:t>
            </a:r>
            <a:r>
              <a:rPr lang="en-US" sz="2200" dirty="0">
                <a:solidFill>
                  <a:schemeClr val="tx1">
                    <a:lumMod val="65000"/>
                    <a:lumOff val="35000"/>
                  </a:schemeClr>
                </a:solidFill>
                <a:latin typeface="Montserrat" pitchFamily="2" charset="77"/>
              </a:rPr>
              <a:t>, to select your power option.</a:t>
            </a:r>
          </a:p>
          <a:p>
            <a:pPr marL="342900" indent="-342900">
              <a:spcAft>
                <a:spcPts val="1400"/>
              </a:spcAft>
              <a:buClr>
                <a:srgbClr val="42BEE2"/>
              </a:buClr>
              <a:buFont typeface="Webdings" panose="05030102010509060703" pitchFamily="18" charset="2"/>
              <a:buChar char="~"/>
            </a:pPr>
            <a:r>
              <a:rPr lang="en-US" sz="2200" dirty="0">
                <a:solidFill>
                  <a:schemeClr val="tx1">
                    <a:lumMod val="65000"/>
                    <a:lumOff val="35000"/>
                  </a:schemeClr>
                </a:solidFill>
                <a:latin typeface="Montserrat" pitchFamily="2" charset="77"/>
              </a:rPr>
              <a:t>Please have your </a:t>
            </a:r>
            <a:r>
              <a:rPr lang="en-US" sz="2200" u="sng" dirty="0">
                <a:solidFill>
                  <a:schemeClr val="tx1">
                    <a:lumMod val="65000"/>
                    <a:lumOff val="35000"/>
                  </a:schemeClr>
                </a:solidFill>
                <a:latin typeface="Montserrat" pitchFamily="2" charset="77"/>
              </a:rPr>
              <a:t>utility account number </a:t>
            </a:r>
            <a:r>
              <a:rPr lang="en-US" sz="2200" dirty="0">
                <a:solidFill>
                  <a:schemeClr val="tx1">
                    <a:lumMod val="65000"/>
                    <a:lumOff val="35000"/>
                  </a:schemeClr>
                </a:solidFill>
                <a:latin typeface="Montserrat" pitchFamily="2" charset="77"/>
              </a:rPr>
              <a:t>handy so your selection may be easily processed.</a:t>
            </a:r>
          </a:p>
          <a:p>
            <a:pPr marL="342900" indent="-342900">
              <a:spcAft>
                <a:spcPts val="1400"/>
              </a:spcAft>
              <a:buClr>
                <a:srgbClr val="42BEE2"/>
              </a:buClr>
              <a:buFont typeface="Webdings" panose="05030102010509060703" pitchFamily="18" charset="2"/>
              <a:buChar char="~"/>
            </a:pPr>
            <a:r>
              <a:rPr lang="en-US" sz="2200" dirty="0">
                <a:solidFill>
                  <a:schemeClr val="tx1">
                    <a:lumMod val="65000"/>
                    <a:lumOff val="35000"/>
                  </a:schemeClr>
                </a:solidFill>
                <a:latin typeface="Montserrat" pitchFamily="2" charset="77"/>
              </a:rPr>
              <a:t>Customers are always free to choose to buy power from their utility, or from another market option, without charge.</a:t>
            </a:r>
          </a:p>
        </p:txBody>
      </p:sp>
      <p:pic>
        <p:nvPicPr>
          <p:cNvPr id="4" name="Picture 3">
            <a:extLst>
              <a:ext uri="{FF2B5EF4-FFF2-40B4-BE49-F238E27FC236}">
                <a16:creationId xmlns:a16="http://schemas.microsoft.com/office/drawing/2014/main" id="{CE77DE92-9EC3-6FFE-8286-8ED1DE68A1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19357" y="593844"/>
            <a:ext cx="5750253" cy="5958294"/>
          </a:xfrm>
          <a:prstGeom prst="rect">
            <a:avLst/>
          </a:prstGeom>
        </p:spPr>
      </p:pic>
      <p:sp>
        <p:nvSpPr>
          <p:cNvPr id="5" name="Google Shape;155;p11">
            <a:extLst>
              <a:ext uri="{FF2B5EF4-FFF2-40B4-BE49-F238E27FC236}">
                <a16:creationId xmlns:a16="http://schemas.microsoft.com/office/drawing/2014/main" id="{41D82EC7-34BA-7B02-8577-3A86FE516C8B}"/>
              </a:ext>
            </a:extLst>
          </p:cNvPr>
          <p:cNvSpPr txBox="1">
            <a:spLocks/>
          </p:cNvSpPr>
          <p:nvPr/>
        </p:nvSpPr>
        <p:spPr>
          <a:xfrm>
            <a:off x="6196968" y="129101"/>
            <a:ext cx="5995032" cy="4647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471AA"/>
              </a:buClr>
              <a:buSzPts val="3200"/>
              <a:buFont typeface="Arial"/>
              <a:buNone/>
              <a:defRPr sz="3200" b="1" i="0" u="none" strike="noStrike" cap="none">
                <a:solidFill>
                  <a:srgbClr val="247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ct val="0"/>
              </a:spcBef>
              <a:spcAft>
                <a:spcPts val="600"/>
              </a:spcAft>
              <a:buSzPts val="4000"/>
            </a:pPr>
            <a:r>
              <a:rPr lang="en-US" sz="2800" dirty="0">
                <a:solidFill>
                  <a:srgbClr val="4F4C49"/>
                </a:solidFill>
                <a:latin typeface="Metropolis" pitchFamily="2" charset="77"/>
                <a:ea typeface="+mj-ea"/>
                <a:cs typeface="+mj-cs"/>
              </a:rPr>
              <a:t>Aug 1, 2023 – Jan 31, 2024</a:t>
            </a:r>
            <a:endParaRPr lang="en-US" sz="2800" u="sng" dirty="0">
              <a:solidFill>
                <a:srgbClr val="4F4C49"/>
              </a:solidFill>
              <a:latin typeface="Metropolis" pitchFamily="2" charset="77"/>
              <a:ea typeface="+mj-ea"/>
              <a:cs typeface="+mj-cs"/>
            </a:endParaRPr>
          </a:p>
        </p:txBody>
      </p:sp>
    </p:spTree>
    <p:extLst>
      <p:ext uri="{BB962C8B-B14F-4D97-AF65-F5344CB8AC3E}">
        <p14:creationId xmlns:p14="http://schemas.microsoft.com/office/powerpoint/2010/main" val="187642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468928" y="269506"/>
            <a:ext cx="11254144"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Electricity Choices — Mid-Sized Commercial</a:t>
            </a:r>
            <a:endParaRPr sz="4000" u="sng" dirty="0">
              <a:solidFill>
                <a:srgbClr val="4F4C49"/>
              </a:solidFill>
              <a:highlight>
                <a:srgbClr val="00FFFF"/>
              </a:highlight>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5</a:t>
            </a:fld>
            <a:endParaRPr lang="en-US" dirty="0"/>
          </a:p>
        </p:txBody>
      </p:sp>
      <p:sp>
        <p:nvSpPr>
          <p:cNvPr id="3" name="TextBox 2">
            <a:extLst>
              <a:ext uri="{FF2B5EF4-FFF2-40B4-BE49-F238E27FC236}">
                <a16:creationId xmlns:a16="http://schemas.microsoft.com/office/drawing/2014/main" id="{3C9820C5-82E3-04E7-7C52-2E8C73210D57}"/>
              </a:ext>
            </a:extLst>
          </p:cNvPr>
          <p:cNvSpPr txBox="1"/>
          <p:nvPr/>
        </p:nvSpPr>
        <p:spPr>
          <a:xfrm>
            <a:off x="413337" y="1155526"/>
            <a:ext cx="11165635" cy="1200329"/>
          </a:xfrm>
          <a:prstGeom prst="rect">
            <a:avLst/>
          </a:prstGeom>
          <a:noFill/>
        </p:spPr>
        <p:txBody>
          <a:bodyPr wrap="square" rtlCol="0">
            <a:spAutoFit/>
          </a:bodyPr>
          <a:lstStyle/>
          <a:p>
            <a:pPr marL="342900" indent="-342900">
              <a:spcAft>
                <a:spcPts val="1400"/>
              </a:spcAft>
              <a:buClr>
                <a:srgbClr val="42BEE2"/>
              </a:buClr>
              <a:buFont typeface="Webdings" panose="05030102010509060703" pitchFamily="18" charset="2"/>
              <a:buChar char="~"/>
            </a:pPr>
            <a:r>
              <a:rPr lang="en-US" sz="2400" dirty="0">
                <a:solidFill>
                  <a:schemeClr val="tx1">
                    <a:lumMod val="65000"/>
                    <a:lumOff val="35000"/>
                  </a:schemeClr>
                </a:solidFill>
                <a:latin typeface="Montserrat" pitchFamily="2" charset="77"/>
              </a:rPr>
              <a:t>Cheshire Community Power monthly variable rates for Primary General Service customers (Class GV) enrolled into Granite Basic compared to Eversource's supply rate in ¢ per kWh:</a:t>
            </a:r>
          </a:p>
        </p:txBody>
      </p:sp>
      <p:sp>
        <p:nvSpPr>
          <p:cNvPr id="5" name="TextBox 4">
            <a:extLst>
              <a:ext uri="{FF2B5EF4-FFF2-40B4-BE49-F238E27FC236}">
                <a16:creationId xmlns:a16="http://schemas.microsoft.com/office/drawing/2014/main" id="{656AAA9B-F91F-7C2E-7EF7-8329C396F540}"/>
              </a:ext>
            </a:extLst>
          </p:cNvPr>
          <p:cNvSpPr txBox="1"/>
          <p:nvPr/>
        </p:nvSpPr>
        <p:spPr>
          <a:xfrm>
            <a:off x="413338" y="4682053"/>
            <a:ext cx="11165635" cy="1200329"/>
          </a:xfrm>
          <a:prstGeom prst="rect">
            <a:avLst/>
          </a:prstGeom>
          <a:noFill/>
        </p:spPr>
        <p:txBody>
          <a:bodyPr wrap="square" rtlCol="0">
            <a:spAutoFit/>
          </a:bodyPr>
          <a:lstStyle/>
          <a:p>
            <a:pPr marL="342900" indent="-342900" fontAlgn="base">
              <a:spcAft>
                <a:spcPts val="1400"/>
              </a:spcAft>
              <a:buClr>
                <a:srgbClr val="42BEE2"/>
              </a:buClr>
              <a:buFont typeface="Webdings" panose="05030102010509060703" pitchFamily="18" charset="2"/>
              <a:buChar char="~"/>
            </a:pPr>
            <a:r>
              <a:rPr lang="en-US" sz="2400" dirty="0">
                <a:solidFill>
                  <a:schemeClr val="tx1">
                    <a:lumMod val="65000"/>
                    <a:lumOff val="35000"/>
                  </a:schemeClr>
                </a:solidFill>
                <a:latin typeface="Montserrat" pitchFamily="2" charset="77"/>
              </a:rPr>
              <a:t>Mid-sized commercial customers (Class GV) can also pay an additional 0.4¢ / kWh, 1.1¢ / kWh or 3.3¢ / kWh to opt-up to Granite Plus, Clean 50, or Clean 100</a:t>
            </a:r>
          </a:p>
        </p:txBody>
      </p:sp>
      <p:pic>
        <p:nvPicPr>
          <p:cNvPr id="1026" name="Picture 2">
            <a:extLst>
              <a:ext uri="{FF2B5EF4-FFF2-40B4-BE49-F238E27FC236}">
                <a16:creationId xmlns:a16="http://schemas.microsoft.com/office/drawing/2014/main" id="{B8EF5A7B-C71C-E7F9-2BFC-1FF51F48AC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408783"/>
            <a:ext cx="12203953" cy="2199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74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14" name="Picture 13">
            <a:extLst>
              <a:ext uri="{FF2B5EF4-FFF2-40B4-BE49-F238E27FC236}">
                <a16:creationId xmlns:a16="http://schemas.microsoft.com/office/drawing/2014/main" id="{4A734053-6A38-27C4-C174-56B7B32A3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2534" y="0"/>
            <a:ext cx="5659466" cy="6576477"/>
          </a:xfrm>
          <a:prstGeom prst="rect">
            <a:avLst/>
          </a:prstGeom>
        </p:spPr>
      </p:pic>
      <p:sp>
        <p:nvSpPr>
          <p:cNvPr id="209" name="Google Shape;209;g1c1791e128b_0_586"/>
          <p:cNvSpPr txBox="1">
            <a:spLocks noGrp="1"/>
          </p:cNvSpPr>
          <p:nvPr>
            <p:ph type="title"/>
          </p:nvPr>
        </p:nvSpPr>
        <p:spPr>
          <a:xfrm>
            <a:off x="308586" y="281523"/>
            <a:ext cx="11777700" cy="589392"/>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600"/>
              </a:spcAft>
              <a:buClr>
                <a:srgbClr val="2471AA"/>
              </a:buClr>
              <a:buSzPts val="4000"/>
              <a:buFont typeface="Arial"/>
              <a:buNone/>
            </a:pPr>
            <a:r>
              <a:rPr lang="en-US" sz="3700" dirty="0">
                <a:latin typeface="Montserrat"/>
                <a:ea typeface="Montserrat"/>
                <a:cs typeface="Montserrat"/>
                <a:sym typeface="Montserrat"/>
              </a:rPr>
              <a:t>Community Power Coalition of NH</a:t>
            </a:r>
            <a:endParaRPr sz="3700" dirty="0">
              <a:latin typeface="Montserrat"/>
              <a:ea typeface="Montserrat"/>
              <a:cs typeface="Montserrat"/>
              <a:sym typeface="Montserrat"/>
            </a:endParaRPr>
          </a:p>
        </p:txBody>
      </p:sp>
      <p:sp>
        <p:nvSpPr>
          <p:cNvPr id="210" name="Google Shape;210;g1c1791e128b_0_586"/>
          <p:cNvSpPr txBox="1"/>
          <p:nvPr/>
        </p:nvSpPr>
        <p:spPr>
          <a:xfrm>
            <a:off x="11792729" y="6594960"/>
            <a:ext cx="325800" cy="284700"/>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Arial"/>
              <a:ea typeface="Arial"/>
              <a:cs typeface="Arial"/>
              <a:sym typeface="Arial"/>
            </a:endParaRPr>
          </a:p>
        </p:txBody>
      </p:sp>
      <p:sp>
        <p:nvSpPr>
          <p:cNvPr id="211" name="Google Shape;211;g1c1791e128b_0_586"/>
          <p:cNvSpPr txBox="1">
            <a:spLocks noGrp="1"/>
          </p:cNvSpPr>
          <p:nvPr>
            <p:ph type="sldNum" idx="12"/>
          </p:nvPr>
        </p:nvSpPr>
        <p:spPr>
          <a:xfrm>
            <a:off x="9057672" y="6602347"/>
            <a:ext cx="2929500" cy="227100"/>
          </a:xfrm>
          <a:prstGeom prst="rect">
            <a:avLst/>
          </a:prstGeom>
          <a:noFill/>
          <a:ln>
            <a:noFill/>
          </a:ln>
        </p:spPr>
        <p:txBody>
          <a:bodyPr spcFirstLastPara="1" wrap="square" lIns="0" tIns="0" rIns="0" bIns="0" anchor="t" anchorCtr="0">
            <a:noAutofit/>
          </a:bodyPr>
          <a:lstStyle/>
          <a:p>
            <a:pPr marL="25400" marR="0" lvl="0" indent="0" algn="r" rtl="0">
              <a:lnSpc>
                <a:spcPct val="100875"/>
              </a:lnSpc>
              <a:spcBef>
                <a:spcPts val="0"/>
              </a:spcBef>
              <a:spcAft>
                <a:spcPts val="0"/>
              </a:spcAft>
              <a:buClr>
                <a:schemeClr val="lt1"/>
              </a:buClr>
              <a:buSzPts val="1800"/>
              <a:buFont typeface="Calibri"/>
              <a:buNone/>
            </a:pPr>
            <a:fld id="{00000000-1234-1234-1234-123412341234}" type="slidenum">
              <a:rPr lang="en-US"/>
              <a:t>6</a:t>
            </a:fld>
            <a:endParaRPr dirty="0"/>
          </a:p>
        </p:txBody>
      </p:sp>
      <p:sp>
        <p:nvSpPr>
          <p:cNvPr id="213" name="Google Shape;213;g1c1791e128b_0_586"/>
          <p:cNvSpPr txBox="1"/>
          <p:nvPr/>
        </p:nvSpPr>
        <p:spPr>
          <a:xfrm>
            <a:off x="308586" y="2495942"/>
            <a:ext cx="6379779" cy="329829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600"/>
              </a:spcAft>
              <a:buClr>
                <a:srgbClr val="42BEE2"/>
              </a:buClr>
              <a:buSzPts val="2100"/>
              <a:buFont typeface="Webdings" panose="05030102010509060703" pitchFamily="18" charset="2"/>
              <a:buChar char="~"/>
            </a:pPr>
            <a:r>
              <a:rPr lang="en-US" sz="2000" b="0" i="0" u="none" strike="noStrike" cap="none" dirty="0">
                <a:solidFill>
                  <a:srgbClr val="595959"/>
                </a:solidFill>
                <a:latin typeface="Montserrat"/>
                <a:ea typeface="Montserrat"/>
                <a:cs typeface="Montserrat"/>
                <a:sym typeface="Montserrat"/>
              </a:rPr>
              <a:t>Nonprofit Joint Power Agency formed 10/1/21</a:t>
            </a:r>
          </a:p>
          <a:p>
            <a:pPr marL="342900" marR="0" lvl="0" indent="-342900" algn="l" rtl="0">
              <a:spcBef>
                <a:spcPts val="800"/>
              </a:spcBef>
              <a:spcAft>
                <a:spcPts val="0"/>
              </a:spcAft>
              <a:buClr>
                <a:srgbClr val="42BEE2"/>
              </a:buClr>
              <a:buSzPts val="2100"/>
              <a:buFont typeface="Webdings" panose="05030102010509060703" pitchFamily="18" charset="2"/>
              <a:buChar char="~"/>
            </a:pPr>
            <a:r>
              <a:rPr lang="en-US" sz="2000" b="1" i="0" u="none" strike="noStrike" cap="none" dirty="0">
                <a:solidFill>
                  <a:srgbClr val="595959"/>
                </a:solidFill>
                <a:latin typeface="Montserrat"/>
                <a:ea typeface="Montserrat"/>
                <a:cs typeface="Montserrat"/>
                <a:sym typeface="Montserrat"/>
              </a:rPr>
              <a:t>34 Members | 23% of NH population</a:t>
            </a:r>
            <a:endParaRPr lang="en-US" sz="2000" b="1" dirty="0">
              <a:solidFill>
                <a:srgbClr val="595959"/>
              </a:solidFill>
              <a:latin typeface="Montserrat"/>
              <a:ea typeface="Montserrat"/>
              <a:cs typeface="Montserrat"/>
              <a:sym typeface="Montserrat"/>
            </a:endParaRPr>
          </a:p>
          <a:p>
            <a:pPr marL="342900" marR="0" lvl="0" indent="-342900" algn="l" rtl="0">
              <a:spcBef>
                <a:spcPts val="800"/>
              </a:spcBef>
              <a:spcAft>
                <a:spcPts val="0"/>
              </a:spcAft>
              <a:buClr>
                <a:srgbClr val="42BEE2"/>
              </a:buClr>
              <a:buSzPts val="2100"/>
              <a:buFont typeface="Webdings" panose="05030102010509060703" pitchFamily="18" charset="2"/>
              <a:buChar char="~"/>
            </a:pPr>
            <a:r>
              <a:rPr lang="en-US" sz="2000" dirty="0">
                <a:solidFill>
                  <a:srgbClr val="595959"/>
                </a:solidFill>
                <a:latin typeface="Montserrat"/>
                <a:sym typeface="Montserrat"/>
              </a:rPr>
              <a:t>12 of 33 Members </a:t>
            </a:r>
            <a:r>
              <a:rPr lang="en-US" sz="2000" b="1" dirty="0">
                <a:solidFill>
                  <a:srgbClr val="595959"/>
                </a:solidFill>
                <a:latin typeface="Montserrat"/>
                <a:sym typeface="Montserrat"/>
              </a:rPr>
              <a:t>launched spring 2023</a:t>
            </a:r>
            <a:endParaRPr sz="1200" b="1" dirty="0"/>
          </a:p>
          <a:p>
            <a:pPr marL="800100" marR="0" lvl="1" indent="-342900" algn="l" rtl="0">
              <a:spcBef>
                <a:spcPts val="800"/>
              </a:spcBef>
              <a:spcAft>
                <a:spcPts val="0"/>
              </a:spcAft>
              <a:buClr>
                <a:srgbClr val="42BEE2"/>
              </a:buClr>
              <a:buSzPts val="2100"/>
              <a:buFont typeface="Wingdings" panose="05000000000000000000" pitchFamily="2" charset="2"/>
              <a:buChar char="§"/>
            </a:pPr>
            <a:r>
              <a:rPr lang="en-US" sz="2000" b="0" i="0" u="none" strike="noStrike" cap="none" dirty="0">
                <a:solidFill>
                  <a:srgbClr val="595959"/>
                </a:solidFill>
                <a:latin typeface="Montserrat"/>
                <a:ea typeface="Montserrat"/>
                <a:cs typeface="Montserrat"/>
                <a:sym typeface="Montserrat"/>
              </a:rPr>
              <a:t>~</a:t>
            </a:r>
            <a:r>
              <a:rPr lang="en-US" sz="2000" dirty="0">
                <a:solidFill>
                  <a:srgbClr val="595959"/>
                </a:solidFill>
                <a:latin typeface="Montserrat"/>
                <a:ea typeface="Montserrat"/>
                <a:cs typeface="Montserrat"/>
                <a:sym typeface="Montserrat"/>
              </a:rPr>
              <a:t>7</a:t>
            </a:r>
            <a:r>
              <a:rPr lang="en-US" sz="2000" b="0" i="0" u="none" strike="noStrike" cap="none" dirty="0">
                <a:solidFill>
                  <a:srgbClr val="595959"/>
                </a:solidFill>
                <a:latin typeface="Montserrat"/>
                <a:ea typeface="Montserrat"/>
                <a:cs typeface="Montserrat"/>
                <a:sym typeface="Montserrat"/>
              </a:rPr>
              <a:t>5,000 customers</a:t>
            </a:r>
            <a:endParaRPr sz="1200" dirty="0"/>
          </a:p>
          <a:p>
            <a:pPr marL="800100" marR="0" lvl="1" indent="-342900" algn="l" rtl="0">
              <a:spcBef>
                <a:spcPts val="800"/>
              </a:spcBef>
              <a:spcAft>
                <a:spcPts val="0"/>
              </a:spcAft>
              <a:buClr>
                <a:srgbClr val="42BEE2"/>
              </a:buClr>
              <a:buSzPts val="2100"/>
              <a:buFont typeface="Wingdings" panose="05000000000000000000" pitchFamily="2" charset="2"/>
              <a:buChar char="§"/>
            </a:pPr>
            <a:r>
              <a:rPr lang="en-US" sz="2000" b="0" i="0" u="none" strike="noStrike" cap="none" dirty="0">
                <a:solidFill>
                  <a:srgbClr val="595959"/>
                </a:solidFill>
                <a:latin typeface="Montserrat"/>
                <a:ea typeface="Montserrat"/>
                <a:cs typeface="Montserrat"/>
                <a:sym typeface="Montserrat"/>
              </a:rPr>
              <a:t>~400,000 MWh in 2023 (APR – DEC)</a:t>
            </a:r>
            <a:endParaRPr sz="1200" dirty="0"/>
          </a:p>
          <a:p>
            <a:pPr marL="800100" marR="0" lvl="1" indent="-342900" algn="l" rtl="0">
              <a:spcBef>
                <a:spcPts val="800"/>
              </a:spcBef>
              <a:spcAft>
                <a:spcPts val="1200"/>
              </a:spcAft>
              <a:buClr>
                <a:srgbClr val="42BEE2"/>
              </a:buClr>
              <a:buSzPts val="2100"/>
              <a:buFont typeface="Wingdings" panose="05000000000000000000" pitchFamily="2" charset="2"/>
              <a:buChar char="§"/>
            </a:pPr>
            <a:r>
              <a:rPr lang="en-US" sz="2000" b="0" i="0" u="none" strike="noStrike" cap="none" dirty="0">
                <a:solidFill>
                  <a:srgbClr val="595959"/>
                </a:solidFill>
                <a:latin typeface="Montserrat"/>
                <a:ea typeface="Montserrat"/>
                <a:cs typeface="Montserrat"/>
                <a:sym typeface="Montserrat"/>
              </a:rPr>
              <a:t>~$51 million 2023 revenues (controlled by communities)</a:t>
            </a:r>
            <a:endParaRPr sz="1200" dirty="0"/>
          </a:p>
          <a:p>
            <a:pPr marL="342900" indent="-342900">
              <a:buClr>
                <a:srgbClr val="42BEE2"/>
              </a:buClr>
              <a:buSzPts val="2100"/>
              <a:buFont typeface="Webdings" panose="05030102010509060703" pitchFamily="18" charset="2"/>
              <a:buChar char="~"/>
            </a:pPr>
            <a:r>
              <a:rPr lang="en-US" sz="2000" dirty="0">
                <a:solidFill>
                  <a:srgbClr val="595959"/>
                </a:solidFill>
                <a:latin typeface="Montserrat"/>
                <a:sym typeface="Montserrat"/>
              </a:rPr>
              <a:t>Remaining &amp; new Members to launch 2024+</a:t>
            </a:r>
          </a:p>
        </p:txBody>
      </p:sp>
      <p:sp>
        <p:nvSpPr>
          <p:cNvPr id="2" name="TextBox 1">
            <a:extLst>
              <a:ext uri="{FF2B5EF4-FFF2-40B4-BE49-F238E27FC236}">
                <a16:creationId xmlns:a16="http://schemas.microsoft.com/office/drawing/2014/main" id="{25D52569-C585-144C-F77E-696DC058974B}"/>
              </a:ext>
            </a:extLst>
          </p:cNvPr>
          <p:cNvSpPr txBox="1"/>
          <p:nvPr/>
        </p:nvSpPr>
        <p:spPr>
          <a:xfrm>
            <a:off x="265753" y="799777"/>
            <a:ext cx="4941247" cy="369332"/>
          </a:xfrm>
          <a:prstGeom prst="rect">
            <a:avLst/>
          </a:prstGeom>
          <a:noFill/>
        </p:spPr>
        <p:txBody>
          <a:bodyPr wrap="square">
            <a:spAutoFit/>
          </a:bodyPr>
          <a:lstStyle/>
          <a:p>
            <a:r>
              <a:rPr lang="en-US" sz="1800" b="1" dirty="0">
                <a:solidFill>
                  <a:srgbClr val="449B56"/>
                </a:solidFill>
                <a:latin typeface="Montserrat" pitchFamily="2" charset="77"/>
              </a:rPr>
              <a:t>Community-governed power supplier</a:t>
            </a:r>
          </a:p>
        </p:txBody>
      </p:sp>
      <p:sp>
        <p:nvSpPr>
          <p:cNvPr id="7" name="Object 6">
            <a:extLst>
              <a:ext uri="{FF2B5EF4-FFF2-40B4-BE49-F238E27FC236}">
                <a16:creationId xmlns:a16="http://schemas.microsoft.com/office/drawing/2014/main" id="{05D35211-6C0C-1DD6-B06C-E90F12828F1E}"/>
              </a:ext>
            </a:extLst>
          </p:cNvPr>
          <p:cNvSpPr/>
          <p:nvPr/>
        </p:nvSpPr>
        <p:spPr>
          <a:xfrm>
            <a:off x="499594" y="1328323"/>
            <a:ext cx="5474737" cy="246251"/>
          </a:xfrm>
          <a:prstGeom prst="rect">
            <a:avLst/>
          </a:prstGeom>
          <a:noFill/>
        </p:spPr>
        <p:txBody>
          <a:bodyPr wrap="square" lIns="0" tIns="0" rIns="0" bIns="0" rtlCol="0" anchor="t"/>
          <a:lstStyle/>
          <a:p>
            <a:pPr algn="l">
              <a:lnSpc>
                <a:spcPts val="2440"/>
              </a:lnSpc>
              <a:spcAft>
                <a:spcPts val="600"/>
              </a:spcAft>
              <a:buNone/>
            </a:pPr>
            <a:r>
              <a:rPr lang="en-US" sz="2300" b="1" dirty="0">
                <a:solidFill>
                  <a:srgbClr val="F3533B"/>
                </a:solidFill>
                <a:latin typeface="Metropolis" pitchFamily="2" charset="77"/>
                <a:ea typeface="Source Sans Pro" pitchFamily="34" charset="-122"/>
              </a:rPr>
              <a:t>Our Mission</a:t>
            </a:r>
            <a:endParaRPr lang="en-US" dirty="0">
              <a:latin typeface="Metropolis" pitchFamily="2" charset="77"/>
            </a:endParaRPr>
          </a:p>
        </p:txBody>
      </p:sp>
      <p:sp>
        <p:nvSpPr>
          <p:cNvPr id="8" name="Object 7">
            <a:extLst>
              <a:ext uri="{FF2B5EF4-FFF2-40B4-BE49-F238E27FC236}">
                <a16:creationId xmlns:a16="http://schemas.microsoft.com/office/drawing/2014/main" id="{ACF7E3EE-4A2D-51A3-843F-9E1BC40AAB22}"/>
              </a:ext>
            </a:extLst>
          </p:cNvPr>
          <p:cNvSpPr/>
          <p:nvPr/>
        </p:nvSpPr>
        <p:spPr>
          <a:xfrm>
            <a:off x="499594" y="1704569"/>
            <a:ext cx="6188771" cy="664673"/>
          </a:xfrm>
          <a:prstGeom prst="rect">
            <a:avLst/>
          </a:prstGeom>
          <a:noFill/>
        </p:spPr>
        <p:txBody>
          <a:bodyPr wrap="square" lIns="0" tIns="0" rIns="0" bIns="0" rtlCol="0" anchor="t"/>
          <a:lstStyle/>
          <a:p>
            <a:pPr>
              <a:lnSpc>
                <a:spcPts val="2200"/>
              </a:lnSpc>
              <a:spcAft>
                <a:spcPts val="600"/>
              </a:spcAft>
            </a:pPr>
            <a:r>
              <a:rPr lang="en-US" sz="1800" b="1" dirty="0">
                <a:solidFill>
                  <a:schemeClr val="tx1">
                    <a:lumMod val="65000"/>
                    <a:lumOff val="35000"/>
                  </a:schemeClr>
                </a:solidFill>
                <a:latin typeface="Montserrat" pitchFamily="2" charset="77"/>
                <a:ea typeface="Source Sans Pro" pitchFamily="34" charset="-122"/>
                <a:cs typeface="Source Sans Pro" pitchFamily="34" charset="-120"/>
              </a:rPr>
              <a:t>To foster resilient New Hampshire communities by empowering them to realize their energy goals.</a:t>
            </a:r>
          </a:p>
        </p:txBody>
      </p:sp>
      <p:sp>
        <p:nvSpPr>
          <p:cNvPr id="9" name="Object 2">
            <a:extLst>
              <a:ext uri="{FF2B5EF4-FFF2-40B4-BE49-F238E27FC236}">
                <a16:creationId xmlns:a16="http://schemas.microsoft.com/office/drawing/2014/main" id="{816D2B00-789E-9319-3ED0-35701F0BE3B4}"/>
              </a:ext>
            </a:extLst>
          </p:cNvPr>
          <p:cNvSpPr/>
          <p:nvPr/>
        </p:nvSpPr>
        <p:spPr>
          <a:xfrm>
            <a:off x="178730" y="6104216"/>
            <a:ext cx="6056970"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nchor="t"/>
          <a:lstStyle/>
          <a:p>
            <a:pPr algn="ctr">
              <a:spcAft>
                <a:spcPts val="1200"/>
              </a:spcAft>
            </a:pPr>
            <a:r>
              <a:rPr lang="en-US" sz="2000" b="1" dirty="0">
                <a:solidFill>
                  <a:srgbClr val="41BEE2"/>
                </a:solidFill>
                <a:latin typeface="Montserrat" pitchFamily="34" charset="0"/>
                <a:ea typeface="Montserrat" pitchFamily="34" charset="-122"/>
                <a:cs typeface="Montserrat" pitchFamily="34" charset="-120"/>
              </a:rPr>
              <a:t>All NH cities &amp; towns are invited to join</a:t>
            </a:r>
          </a:p>
        </p:txBody>
      </p:sp>
    </p:spTree>
    <p:extLst>
      <p:ext uri="{BB962C8B-B14F-4D97-AF65-F5344CB8AC3E}">
        <p14:creationId xmlns:p14="http://schemas.microsoft.com/office/powerpoint/2010/main" val="276845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p:nvPr/>
        </p:nvSpPr>
        <p:spPr>
          <a:xfrm>
            <a:off x="476131" y="319960"/>
            <a:ext cx="11617595" cy="48946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4000" b="1" dirty="0">
                <a:solidFill>
                  <a:srgbClr val="2471AA"/>
                </a:solidFill>
                <a:latin typeface="Montserrat"/>
              </a:rPr>
              <a:t>Comparing Models of Electricity Cashflow</a:t>
            </a:r>
            <a:endParaRPr sz="4000" b="1" dirty="0">
              <a:solidFill>
                <a:srgbClr val="2471AA"/>
              </a:solidFill>
              <a:latin typeface="Montserrat"/>
            </a:endParaRPr>
          </a:p>
        </p:txBody>
      </p:sp>
      <p:pic>
        <p:nvPicPr>
          <p:cNvPr id="144" name="Google Shape;144;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630390"/>
            <a:ext cx="12194014" cy="236930"/>
          </a:xfrm>
          <a:prstGeom prst="rect">
            <a:avLst/>
          </a:prstGeom>
          <a:noFill/>
          <a:ln>
            <a:noFill/>
          </a:ln>
        </p:spPr>
      </p:pic>
      <p:sp>
        <p:nvSpPr>
          <p:cNvPr id="151" name="Google Shape;151;p2"/>
          <p:cNvSpPr txBox="1">
            <a:spLocks noGrp="1"/>
          </p:cNvSpPr>
          <p:nvPr>
            <p:ph type="sldNum" idx="12"/>
          </p:nvPr>
        </p:nvSpPr>
        <p:spPr>
          <a:xfrm>
            <a:off x="9606263" y="6567488"/>
            <a:ext cx="24952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latin typeface="Calibri" panose="020F0502020204030204" pitchFamily="34" charset="0"/>
                <a:cs typeface="Calibri" panose="020F0502020204030204" pitchFamily="34" charset="0"/>
              </a:rPr>
              <a:t>7</a:t>
            </a:fld>
            <a:endParaRPr dirty="0">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2EC29D2F-ACA9-21FC-777D-970C05BF8B4E}"/>
              </a:ext>
            </a:extLst>
          </p:cNvPr>
          <p:cNvPicPr>
            <a:picLocks noChangeAspect="1"/>
          </p:cNvPicPr>
          <p:nvPr/>
        </p:nvPicPr>
        <p:blipFill>
          <a:blip r:embed="rId4"/>
          <a:stretch>
            <a:fillRect/>
          </a:stretch>
        </p:blipFill>
        <p:spPr>
          <a:xfrm>
            <a:off x="96702" y="2431960"/>
            <a:ext cx="6308697" cy="3096293"/>
          </a:xfrm>
          <a:prstGeom prst="rect">
            <a:avLst/>
          </a:prstGeom>
        </p:spPr>
      </p:pic>
      <p:pic>
        <p:nvPicPr>
          <p:cNvPr id="19" name="Picture 18">
            <a:extLst>
              <a:ext uri="{FF2B5EF4-FFF2-40B4-BE49-F238E27FC236}">
                <a16:creationId xmlns:a16="http://schemas.microsoft.com/office/drawing/2014/main" id="{40FBF37C-137A-6CCE-34E3-870633D59A4E}"/>
              </a:ext>
            </a:extLst>
          </p:cNvPr>
          <p:cNvPicPr>
            <a:picLocks noChangeAspect="1"/>
          </p:cNvPicPr>
          <p:nvPr/>
        </p:nvPicPr>
        <p:blipFill>
          <a:blip r:embed="rId5"/>
          <a:stretch>
            <a:fillRect/>
          </a:stretch>
        </p:blipFill>
        <p:spPr>
          <a:xfrm>
            <a:off x="7019267" y="2343558"/>
            <a:ext cx="4839028" cy="3420692"/>
          </a:xfrm>
          <a:prstGeom prst="rect">
            <a:avLst/>
          </a:prstGeom>
        </p:spPr>
      </p:pic>
      <p:sp>
        <p:nvSpPr>
          <p:cNvPr id="22" name="TextBox 21">
            <a:extLst>
              <a:ext uri="{FF2B5EF4-FFF2-40B4-BE49-F238E27FC236}">
                <a16:creationId xmlns:a16="http://schemas.microsoft.com/office/drawing/2014/main" id="{4B0DBB1D-1AE8-CB61-301F-067C57ACACAA}"/>
              </a:ext>
            </a:extLst>
          </p:cNvPr>
          <p:cNvSpPr txBox="1"/>
          <p:nvPr/>
        </p:nvSpPr>
        <p:spPr>
          <a:xfrm>
            <a:off x="7873234" y="1390241"/>
            <a:ext cx="3258207" cy="480131"/>
          </a:xfrm>
          <a:prstGeom prst="rect">
            <a:avLst/>
          </a:prstGeom>
          <a:noFill/>
        </p:spPr>
        <p:txBody>
          <a:bodyPr wrap="square">
            <a:spAutoFit/>
          </a:bodyPr>
          <a:lstStyle/>
          <a:p>
            <a:pPr marL="0" marR="0" lvl="0" indent="0" algn="ctr" rtl="0">
              <a:lnSpc>
                <a:spcPct val="90000"/>
              </a:lnSpc>
              <a:spcBef>
                <a:spcPts val="0"/>
              </a:spcBef>
              <a:spcAft>
                <a:spcPts val="0"/>
              </a:spcAft>
              <a:buNone/>
            </a:pPr>
            <a:r>
              <a:rPr lang="en-US" sz="2800" b="1" dirty="0">
                <a:solidFill>
                  <a:srgbClr val="4F4C49"/>
                </a:solidFill>
                <a:latin typeface="Montserrat"/>
              </a:rPr>
              <a:t>CPCNH Model</a:t>
            </a:r>
          </a:p>
        </p:txBody>
      </p:sp>
      <p:sp>
        <p:nvSpPr>
          <p:cNvPr id="23" name="TextBox 22">
            <a:extLst>
              <a:ext uri="{FF2B5EF4-FFF2-40B4-BE49-F238E27FC236}">
                <a16:creationId xmlns:a16="http://schemas.microsoft.com/office/drawing/2014/main" id="{54774C46-546A-7E20-339F-CF9BD723D289}"/>
              </a:ext>
            </a:extLst>
          </p:cNvPr>
          <p:cNvSpPr txBox="1"/>
          <p:nvPr/>
        </p:nvSpPr>
        <p:spPr>
          <a:xfrm>
            <a:off x="1282919" y="1380626"/>
            <a:ext cx="4335519" cy="480131"/>
          </a:xfrm>
          <a:prstGeom prst="rect">
            <a:avLst/>
          </a:prstGeom>
          <a:noFill/>
        </p:spPr>
        <p:txBody>
          <a:bodyPr wrap="square">
            <a:spAutoFit/>
          </a:bodyPr>
          <a:lstStyle/>
          <a:p>
            <a:pPr marL="0" marR="0" lvl="0" indent="0" algn="ctr" rtl="0">
              <a:lnSpc>
                <a:spcPct val="90000"/>
              </a:lnSpc>
              <a:spcBef>
                <a:spcPts val="0"/>
              </a:spcBef>
              <a:spcAft>
                <a:spcPts val="0"/>
              </a:spcAft>
              <a:buNone/>
            </a:pPr>
            <a:r>
              <a:rPr lang="en-US" sz="2800" b="1" dirty="0">
                <a:solidFill>
                  <a:srgbClr val="4F4C49"/>
                </a:solidFill>
                <a:latin typeface="Montserrat"/>
              </a:rPr>
              <a:t>Legacy/Broker Model</a:t>
            </a:r>
          </a:p>
        </p:txBody>
      </p:sp>
      <p:cxnSp>
        <p:nvCxnSpPr>
          <p:cNvPr id="25" name="Straight Connector 24">
            <a:extLst>
              <a:ext uri="{FF2B5EF4-FFF2-40B4-BE49-F238E27FC236}">
                <a16:creationId xmlns:a16="http://schemas.microsoft.com/office/drawing/2014/main" id="{BAE65D90-6881-0922-BFBA-72A1DE9E07B0}"/>
              </a:ext>
            </a:extLst>
          </p:cNvPr>
          <p:cNvCxnSpPr>
            <a:cxnSpLocks/>
          </p:cNvCxnSpPr>
          <p:nvPr/>
        </p:nvCxnSpPr>
        <p:spPr>
          <a:xfrm>
            <a:off x="6573563" y="1223977"/>
            <a:ext cx="0" cy="5197844"/>
          </a:xfrm>
          <a:prstGeom prst="line">
            <a:avLst/>
          </a:prstGeom>
          <a:ln w="38100">
            <a:solidFill>
              <a:srgbClr val="4F4C4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CAB0D07-D05F-FC9A-B531-66C90DE17D40}"/>
              </a:ext>
            </a:extLst>
          </p:cNvPr>
          <p:cNvCxnSpPr>
            <a:cxnSpLocks/>
          </p:cNvCxnSpPr>
          <p:nvPr/>
        </p:nvCxnSpPr>
        <p:spPr>
          <a:xfrm>
            <a:off x="709447" y="2017405"/>
            <a:ext cx="11148848" cy="0"/>
          </a:xfrm>
          <a:prstGeom prst="line">
            <a:avLst/>
          </a:prstGeom>
          <a:ln w="38100">
            <a:solidFill>
              <a:srgbClr val="4F4C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558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Google Shape;140;g10130d0ed84_0_123" descr="Picture 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14" y="6621070"/>
            <a:ext cx="12194014" cy="236931"/>
          </a:xfrm>
          <a:prstGeom prst="rect">
            <a:avLst/>
          </a:prstGeom>
          <a:noFill/>
          <a:ln>
            <a:noFill/>
          </a:ln>
        </p:spPr>
      </p:pic>
      <p:sp>
        <p:nvSpPr>
          <p:cNvPr id="141" name="Google Shape;141;g10130d0ed84_0_123"/>
          <p:cNvSpPr txBox="1"/>
          <p:nvPr/>
        </p:nvSpPr>
        <p:spPr>
          <a:xfrm>
            <a:off x="691260" y="96256"/>
            <a:ext cx="4891200" cy="954107"/>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600"/>
              </a:spcAft>
              <a:buClr>
                <a:srgbClr val="2471AA"/>
              </a:buClr>
              <a:buSzPts val="4400"/>
              <a:buFont typeface="Arial"/>
              <a:buNone/>
            </a:pPr>
            <a:r>
              <a:rPr lang="en-US" sz="3600" b="1" i="0" u="none" strike="noStrike" cap="none" dirty="0">
                <a:solidFill>
                  <a:srgbClr val="2471AA"/>
                </a:solidFill>
                <a:latin typeface="Montserrat" pitchFamily="2" charset="77"/>
                <a:cs typeface="Calibri" panose="020F0502020204030204" pitchFamily="34" charset="0"/>
              </a:rPr>
              <a:t>Board of Directors</a:t>
            </a:r>
          </a:p>
          <a:p>
            <a:pPr marL="0" marR="0" lvl="0" indent="0" algn="ctr" rtl="0">
              <a:lnSpc>
                <a:spcPct val="95454"/>
              </a:lnSpc>
              <a:spcBef>
                <a:spcPts val="0"/>
              </a:spcBef>
              <a:spcAft>
                <a:spcPts val="0"/>
              </a:spcAft>
              <a:buClr>
                <a:srgbClr val="2471AA"/>
              </a:buClr>
              <a:buSzPts val="4400"/>
              <a:buFont typeface="Arial"/>
              <a:buNone/>
            </a:pPr>
            <a:r>
              <a:rPr lang="en-US" sz="2400" b="1" i="1" u="none" strike="noStrike" cap="none" dirty="0">
                <a:solidFill>
                  <a:srgbClr val="F7981C"/>
                </a:solidFill>
                <a:latin typeface="Montserrat" pitchFamily="2" charset="77"/>
                <a:cs typeface="Calibri" panose="020F0502020204030204" pitchFamily="34" charset="0"/>
              </a:rPr>
              <a:t>Community Governance</a:t>
            </a:r>
            <a:endParaRPr sz="3200" b="1" i="1" u="none" strike="noStrike" cap="none" dirty="0">
              <a:solidFill>
                <a:srgbClr val="F7981C"/>
              </a:solidFill>
              <a:latin typeface="Montserrat" pitchFamily="2" charset="77"/>
              <a:cs typeface="Calibri" panose="020F0502020204030204" pitchFamily="34" charset="0"/>
            </a:endParaRPr>
          </a:p>
        </p:txBody>
      </p:sp>
      <p:sp>
        <p:nvSpPr>
          <p:cNvPr id="38" name="Object 7">
            <a:extLst>
              <a:ext uri="{FF2B5EF4-FFF2-40B4-BE49-F238E27FC236}">
                <a16:creationId xmlns:a16="http://schemas.microsoft.com/office/drawing/2014/main" id="{389710E2-46CA-6824-1316-716A47DCADB7}"/>
              </a:ext>
            </a:extLst>
          </p:cNvPr>
          <p:cNvSpPr/>
          <p:nvPr/>
        </p:nvSpPr>
        <p:spPr>
          <a:xfrm>
            <a:off x="10510" y="6155228"/>
            <a:ext cx="6867144" cy="495270"/>
          </a:xfrm>
          <a:prstGeom prst="rect">
            <a:avLst/>
          </a:prstGeom>
          <a:noFill/>
        </p:spPr>
        <p:txBody>
          <a:bodyPr wrap="square" lIns="0" tIns="0" rIns="0" bIns="0" rtlCol="0" anchor="t"/>
          <a:lstStyle/>
          <a:p>
            <a:pPr algn="ctr">
              <a:spcAft>
                <a:spcPts val="600"/>
              </a:spcAft>
            </a:pPr>
            <a:r>
              <a:rPr lang="en-US" b="1" i="1" dirty="0">
                <a:solidFill>
                  <a:schemeClr val="tx1">
                    <a:lumMod val="65000"/>
                    <a:lumOff val="35000"/>
                  </a:schemeClr>
                </a:solidFill>
                <a:latin typeface="Montserrat SemiBold" pitchFamily="2" charset="77"/>
                <a:ea typeface="Source Sans Pro" pitchFamily="34" charset="-122"/>
                <a:cs typeface="Source Sans Pro" pitchFamily="34" charset="-120"/>
              </a:rPr>
              <a:t>Local elected officials, former utility executives, energy finance &amp; development professionals, municipal managers, teachers, &amp; much more.</a:t>
            </a:r>
          </a:p>
        </p:txBody>
      </p:sp>
      <p:sp>
        <p:nvSpPr>
          <p:cNvPr id="2" name="Google Shape;211;g1c1791e128b_0_586">
            <a:extLst>
              <a:ext uri="{FF2B5EF4-FFF2-40B4-BE49-F238E27FC236}">
                <a16:creationId xmlns:a16="http://schemas.microsoft.com/office/drawing/2014/main" id="{4DA24242-0C99-16EE-82D9-5F6FD0E2C8A5}"/>
              </a:ext>
            </a:extLst>
          </p:cNvPr>
          <p:cNvSpPr txBox="1">
            <a:spLocks noGrp="1"/>
          </p:cNvSpPr>
          <p:nvPr>
            <p:ph type="sldNum" idx="12"/>
          </p:nvPr>
        </p:nvSpPr>
        <p:spPr>
          <a:xfrm>
            <a:off x="9057672" y="6602347"/>
            <a:ext cx="2929500" cy="227100"/>
          </a:xfrm>
          <a:prstGeom prst="rect">
            <a:avLst/>
          </a:prstGeom>
          <a:noFill/>
          <a:ln>
            <a:noFill/>
          </a:ln>
        </p:spPr>
        <p:txBody>
          <a:bodyPr spcFirstLastPara="1" wrap="square" lIns="0" tIns="0" rIns="0" bIns="0" anchor="t" anchorCtr="0">
            <a:noAutofit/>
          </a:bodyPr>
          <a:lstStyle/>
          <a:p>
            <a:pPr marL="25400" marR="0" lvl="0" indent="0" algn="r" rtl="0">
              <a:lnSpc>
                <a:spcPct val="100875"/>
              </a:lnSpc>
              <a:spcBef>
                <a:spcPts val="0"/>
              </a:spcBef>
              <a:spcAft>
                <a:spcPts val="0"/>
              </a:spcAft>
              <a:buClr>
                <a:schemeClr val="lt1"/>
              </a:buClr>
              <a:buSzPts val="1800"/>
              <a:buFont typeface="Calibri"/>
              <a:buNone/>
            </a:pPr>
            <a:fld id="{00000000-1234-1234-1234-123412341234}" type="slidenum">
              <a:rPr lang="en-US" sz="1800" b="1">
                <a:solidFill>
                  <a:schemeClr val="bg1"/>
                </a:solidFill>
              </a:rPr>
              <a:t>8</a:t>
            </a:fld>
            <a:endParaRPr sz="1800" b="1" dirty="0">
              <a:solidFill>
                <a:schemeClr val="bg1"/>
              </a:solidFill>
            </a:endParaRPr>
          </a:p>
        </p:txBody>
      </p:sp>
      <p:pic>
        <p:nvPicPr>
          <p:cNvPr id="4" name="Picture 3">
            <a:extLst>
              <a:ext uri="{FF2B5EF4-FFF2-40B4-BE49-F238E27FC236}">
                <a16:creationId xmlns:a16="http://schemas.microsoft.com/office/drawing/2014/main" id="{59E8C49C-A14C-42FA-AA9A-EEAC0887F9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84478" y="1198938"/>
            <a:ext cx="2256010" cy="2001812"/>
          </a:xfrm>
          <a:prstGeom prst="ellipse">
            <a:avLst/>
          </a:prstGeom>
          <a:ln>
            <a:solidFill>
              <a:srgbClr val="4F4C49"/>
            </a:solidFill>
          </a:ln>
        </p:spPr>
      </p:pic>
      <p:grpSp>
        <p:nvGrpSpPr>
          <p:cNvPr id="12" name="Group 11">
            <a:extLst>
              <a:ext uri="{FF2B5EF4-FFF2-40B4-BE49-F238E27FC236}">
                <a16:creationId xmlns:a16="http://schemas.microsoft.com/office/drawing/2014/main" id="{C0889424-625C-2982-9BD5-6E6EE99AB56A}"/>
              </a:ext>
            </a:extLst>
          </p:cNvPr>
          <p:cNvGrpSpPr/>
          <p:nvPr/>
        </p:nvGrpSpPr>
        <p:grpSpPr>
          <a:xfrm>
            <a:off x="251790" y="1114528"/>
            <a:ext cx="5915512" cy="4944978"/>
            <a:chOff x="229597" y="34652"/>
            <a:chExt cx="5915512" cy="4944978"/>
          </a:xfrm>
        </p:grpSpPr>
        <p:pic>
          <p:nvPicPr>
            <p:cNvPr id="5" name="Picture 4">
              <a:extLst>
                <a:ext uri="{FF2B5EF4-FFF2-40B4-BE49-F238E27FC236}">
                  <a16:creationId xmlns:a16="http://schemas.microsoft.com/office/drawing/2014/main" id="{2B5BDD4B-E58B-CE76-6919-2CDAA99AEF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9597" y="34652"/>
              <a:ext cx="4605003" cy="1072108"/>
            </a:xfrm>
            <a:prstGeom prst="rect">
              <a:avLst/>
            </a:prstGeom>
          </p:spPr>
        </p:pic>
        <p:pic>
          <p:nvPicPr>
            <p:cNvPr id="7" name="Picture 6">
              <a:extLst>
                <a:ext uri="{FF2B5EF4-FFF2-40B4-BE49-F238E27FC236}">
                  <a16:creationId xmlns:a16="http://schemas.microsoft.com/office/drawing/2014/main" id="{0CBF64CE-703D-3D2F-E94A-212CAE43B2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9597" y="1293771"/>
              <a:ext cx="4624491" cy="1093290"/>
            </a:xfrm>
            <a:prstGeom prst="rect">
              <a:avLst/>
            </a:prstGeom>
          </p:spPr>
        </p:pic>
        <p:pic>
          <p:nvPicPr>
            <p:cNvPr id="9" name="Picture 8">
              <a:extLst>
                <a:ext uri="{FF2B5EF4-FFF2-40B4-BE49-F238E27FC236}">
                  <a16:creationId xmlns:a16="http://schemas.microsoft.com/office/drawing/2014/main" id="{99E90C10-5C2E-D26B-9526-B96988E6FE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9085" y="2574072"/>
              <a:ext cx="4605003" cy="1068794"/>
            </a:xfrm>
            <a:prstGeom prst="rect">
              <a:avLst/>
            </a:prstGeom>
          </p:spPr>
        </p:pic>
        <p:pic>
          <p:nvPicPr>
            <p:cNvPr id="11" name="Picture 10">
              <a:extLst>
                <a:ext uri="{FF2B5EF4-FFF2-40B4-BE49-F238E27FC236}">
                  <a16:creationId xmlns:a16="http://schemas.microsoft.com/office/drawing/2014/main" id="{112FA77E-BE3C-C22D-C872-E43B4CAD7AA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9597" y="3878094"/>
              <a:ext cx="4712363" cy="1099407"/>
            </a:xfrm>
            <a:prstGeom prst="rect">
              <a:avLst/>
            </a:prstGeom>
          </p:spPr>
        </p:pic>
        <p:pic>
          <p:nvPicPr>
            <p:cNvPr id="13" name="Picture 12">
              <a:extLst>
                <a:ext uri="{FF2B5EF4-FFF2-40B4-BE49-F238E27FC236}">
                  <a16:creationId xmlns:a16="http://schemas.microsoft.com/office/drawing/2014/main" id="{81063822-45F2-C14B-7D80-7A6FFC3A55F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941959" y="2562521"/>
              <a:ext cx="1203149" cy="1101536"/>
            </a:xfrm>
            <a:prstGeom prst="rect">
              <a:avLst/>
            </a:prstGeom>
          </p:spPr>
        </p:pic>
        <p:pic>
          <p:nvPicPr>
            <p:cNvPr id="6" name="Picture 5">
              <a:extLst>
                <a:ext uri="{FF2B5EF4-FFF2-40B4-BE49-F238E27FC236}">
                  <a16:creationId xmlns:a16="http://schemas.microsoft.com/office/drawing/2014/main" id="{6225EC0D-C815-5958-9F6F-4F0D358E73A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891844" y="1285525"/>
              <a:ext cx="1203149" cy="1101536"/>
            </a:xfrm>
            <a:prstGeom prst="rect">
              <a:avLst/>
            </a:prstGeom>
          </p:spPr>
        </p:pic>
        <p:pic>
          <p:nvPicPr>
            <p:cNvPr id="8" name="Picture 7">
              <a:extLst>
                <a:ext uri="{FF2B5EF4-FFF2-40B4-BE49-F238E27FC236}">
                  <a16:creationId xmlns:a16="http://schemas.microsoft.com/office/drawing/2014/main" id="{7BC568D7-0202-C220-4B62-6BF6E00C97D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028180" y="3878094"/>
              <a:ext cx="1116928" cy="1101536"/>
            </a:xfrm>
            <a:prstGeom prst="rect">
              <a:avLst/>
            </a:prstGeom>
          </p:spPr>
        </p:pic>
        <p:pic>
          <p:nvPicPr>
            <p:cNvPr id="10" name="Picture 9">
              <a:extLst>
                <a:ext uri="{FF2B5EF4-FFF2-40B4-BE49-F238E27FC236}">
                  <a16:creationId xmlns:a16="http://schemas.microsoft.com/office/drawing/2014/main" id="{488CC28E-C7ED-804C-1CD7-4692BC993D6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941960" y="34652"/>
              <a:ext cx="1203149" cy="1101536"/>
            </a:xfrm>
            <a:prstGeom prst="rect">
              <a:avLst/>
            </a:prstGeom>
          </p:spPr>
        </p:pic>
      </p:grpSp>
      <p:sp>
        <p:nvSpPr>
          <p:cNvPr id="34" name="Google Shape;141;g10130d0ed84_0_123">
            <a:extLst>
              <a:ext uri="{FF2B5EF4-FFF2-40B4-BE49-F238E27FC236}">
                <a16:creationId xmlns:a16="http://schemas.microsoft.com/office/drawing/2014/main" id="{14574404-A43B-7B8A-7847-E7C77FBB5DA5}"/>
              </a:ext>
            </a:extLst>
          </p:cNvPr>
          <p:cNvSpPr txBox="1"/>
          <p:nvPr/>
        </p:nvSpPr>
        <p:spPr>
          <a:xfrm>
            <a:off x="6167301" y="128338"/>
            <a:ext cx="5904672" cy="954107"/>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600"/>
              </a:spcAft>
              <a:buClr>
                <a:srgbClr val="2471AA"/>
              </a:buClr>
              <a:buSzPts val="4400"/>
              <a:buFont typeface="Arial"/>
              <a:buNone/>
            </a:pPr>
            <a:r>
              <a:rPr lang="en-US" sz="3600" b="1" i="0" u="none" strike="noStrike" cap="none" dirty="0">
                <a:solidFill>
                  <a:srgbClr val="2471AA"/>
                </a:solidFill>
                <a:latin typeface="Montserrat" pitchFamily="2" charset="77"/>
                <a:cs typeface="Calibri" panose="020F0502020204030204" pitchFamily="34" charset="0"/>
              </a:rPr>
              <a:t>Staff &amp; Service Providers</a:t>
            </a:r>
          </a:p>
          <a:p>
            <a:pPr marL="0" marR="0" lvl="0" indent="0" algn="ctr" rtl="0">
              <a:lnSpc>
                <a:spcPct val="95454"/>
              </a:lnSpc>
              <a:spcBef>
                <a:spcPts val="0"/>
              </a:spcBef>
              <a:spcAft>
                <a:spcPts val="0"/>
              </a:spcAft>
              <a:buClr>
                <a:srgbClr val="2471AA"/>
              </a:buClr>
              <a:buSzPts val="4400"/>
              <a:buFont typeface="Arial"/>
              <a:buNone/>
            </a:pPr>
            <a:r>
              <a:rPr lang="en-US" sz="2400" b="1" i="1" u="none" strike="noStrike" cap="none" dirty="0">
                <a:solidFill>
                  <a:srgbClr val="F7981C"/>
                </a:solidFill>
                <a:latin typeface="Montserrat" pitchFamily="2" charset="77"/>
                <a:cs typeface="Calibri" panose="020F0502020204030204" pitchFamily="34" charset="0"/>
              </a:rPr>
              <a:t>Expert Operations</a:t>
            </a:r>
            <a:endParaRPr sz="3200" b="1" i="1" u="none" strike="noStrike" cap="none" dirty="0">
              <a:solidFill>
                <a:srgbClr val="F7981C"/>
              </a:solidFill>
              <a:latin typeface="Montserrat" pitchFamily="2" charset="77"/>
              <a:cs typeface="Calibri" panose="020F0502020204030204" pitchFamily="34" charset="0"/>
            </a:endParaRPr>
          </a:p>
        </p:txBody>
      </p:sp>
      <p:sp>
        <p:nvSpPr>
          <p:cNvPr id="35" name="TextBox 34">
            <a:extLst>
              <a:ext uri="{FF2B5EF4-FFF2-40B4-BE49-F238E27FC236}">
                <a16:creationId xmlns:a16="http://schemas.microsoft.com/office/drawing/2014/main" id="{91C8C30F-F806-4EDF-15AD-70909A30A60F}"/>
              </a:ext>
            </a:extLst>
          </p:cNvPr>
          <p:cNvSpPr txBox="1"/>
          <p:nvPr/>
        </p:nvSpPr>
        <p:spPr>
          <a:xfrm>
            <a:off x="11119465" y="1816749"/>
            <a:ext cx="893193" cy="738664"/>
          </a:xfrm>
          <a:prstGeom prst="rect">
            <a:avLst/>
          </a:prstGeom>
          <a:noFill/>
        </p:spPr>
        <p:txBody>
          <a:bodyPr wrap="none" rtlCol="0">
            <a:spAutoFit/>
          </a:bodyPr>
          <a:lstStyle/>
          <a:p>
            <a:pPr algn="ctr"/>
            <a:r>
              <a:rPr lang="en-US" b="1" dirty="0">
                <a:solidFill>
                  <a:srgbClr val="4F4C49"/>
                </a:solidFill>
                <a:latin typeface="Montserrat" pitchFamily="2" charset="77"/>
              </a:rPr>
              <a:t>CEO</a:t>
            </a:r>
          </a:p>
          <a:p>
            <a:pPr algn="ctr"/>
            <a:r>
              <a:rPr lang="en-US" b="1" dirty="0">
                <a:solidFill>
                  <a:srgbClr val="4F4C49"/>
                </a:solidFill>
                <a:latin typeface="Montserrat" pitchFamily="2" charset="77"/>
              </a:rPr>
              <a:t>Brian</a:t>
            </a:r>
          </a:p>
          <a:p>
            <a:pPr algn="ctr"/>
            <a:r>
              <a:rPr lang="en-US" b="1" dirty="0" err="1">
                <a:solidFill>
                  <a:srgbClr val="4F4C49"/>
                </a:solidFill>
                <a:latin typeface="Montserrat" pitchFamily="2" charset="77"/>
              </a:rPr>
              <a:t>Callnan</a:t>
            </a:r>
            <a:endParaRPr lang="en-US" b="1" dirty="0">
              <a:solidFill>
                <a:srgbClr val="4F4C49"/>
              </a:solidFill>
              <a:latin typeface="Montserrat" pitchFamily="2" charset="77"/>
            </a:endParaRPr>
          </a:p>
        </p:txBody>
      </p:sp>
      <p:grpSp>
        <p:nvGrpSpPr>
          <p:cNvPr id="37" name="Google Shape;237;g1c1791e128b_0_325">
            <a:extLst>
              <a:ext uri="{FF2B5EF4-FFF2-40B4-BE49-F238E27FC236}">
                <a16:creationId xmlns:a16="http://schemas.microsoft.com/office/drawing/2014/main" id="{6052C14E-8B60-6CB7-7BB2-2E95A77C975A}"/>
              </a:ext>
            </a:extLst>
          </p:cNvPr>
          <p:cNvGrpSpPr/>
          <p:nvPr/>
        </p:nvGrpSpPr>
        <p:grpSpPr>
          <a:xfrm>
            <a:off x="6167301" y="3371688"/>
            <a:ext cx="5962555" cy="3073612"/>
            <a:chOff x="-294599" y="1309477"/>
            <a:chExt cx="11832881" cy="5587711"/>
          </a:xfrm>
        </p:grpSpPr>
        <p:grpSp>
          <p:nvGrpSpPr>
            <p:cNvPr id="40" name="Google Shape;238;g1c1791e128b_0_325">
              <a:extLst>
                <a:ext uri="{FF2B5EF4-FFF2-40B4-BE49-F238E27FC236}">
                  <a16:creationId xmlns:a16="http://schemas.microsoft.com/office/drawing/2014/main" id="{22B68E50-DEBF-AA78-FE30-E5C96D363A4B}"/>
                </a:ext>
              </a:extLst>
            </p:cNvPr>
            <p:cNvGrpSpPr/>
            <p:nvPr/>
          </p:nvGrpSpPr>
          <p:grpSpPr>
            <a:xfrm>
              <a:off x="3833877" y="1376516"/>
              <a:ext cx="4352888" cy="2132679"/>
              <a:chOff x="3829956" y="894020"/>
              <a:chExt cx="4352888" cy="2132679"/>
            </a:xfrm>
          </p:grpSpPr>
          <p:sp>
            <p:nvSpPr>
              <p:cNvPr id="56" name="Google Shape;239;g1c1791e128b_0_325">
                <a:extLst>
                  <a:ext uri="{FF2B5EF4-FFF2-40B4-BE49-F238E27FC236}">
                    <a16:creationId xmlns:a16="http://schemas.microsoft.com/office/drawing/2014/main" id="{A5B0EDC8-7C0D-D8DA-9F08-3A430987578A}"/>
                  </a:ext>
                </a:extLst>
              </p:cNvPr>
              <p:cNvSpPr txBox="1"/>
              <p:nvPr/>
            </p:nvSpPr>
            <p:spPr>
              <a:xfrm>
                <a:off x="3829956" y="894020"/>
                <a:ext cx="4352888" cy="1342789"/>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trike="noStrike" cap="none" dirty="0">
                    <a:solidFill>
                      <a:srgbClr val="94C73D"/>
                    </a:solidFill>
                    <a:latin typeface="Montserrat SemiBold"/>
                    <a:ea typeface="Montserrat SemiBold"/>
                    <a:cs typeface="Montserrat SemiBold"/>
                    <a:sym typeface="Montserrat SemiBold"/>
                  </a:rPr>
                  <a:t>Retail Customer</a:t>
                </a:r>
                <a:r>
                  <a:rPr lang="en-US" dirty="0">
                    <a:solidFill>
                      <a:srgbClr val="94C73D"/>
                    </a:solidFill>
                    <a:ea typeface="Montserrat SemiBold"/>
                  </a:rPr>
                  <a:t> </a:t>
                </a:r>
                <a:r>
                  <a:rPr lang="en-US" strike="noStrike" cap="none" dirty="0">
                    <a:solidFill>
                      <a:srgbClr val="94C73D"/>
                    </a:solidFill>
                    <a:latin typeface="Montserrat SemiBold"/>
                    <a:ea typeface="Montserrat SemiBold"/>
                    <a:cs typeface="Montserrat SemiBold"/>
                    <a:sym typeface="Montserrat SemiBold"/>
                  </a:rPr>
                  <a:t>Services </a:t>
                </a:r>
              </a:p>
              <a:p>
                <a:pPr marL="0" marR="0" lvl="0" indent="0" algn="ctr" rtl="0">
                  <a:lnSpc>
                    <a:spcPct val="100000"/>
                  </a:lnSpc>
                  <a:spcBef>
                    <a:spcPts val="0"/>
                  </a:spcBef>
                  <a:spcAft>
                    <a:spcPts val="0"/>
                  </a:spcAft>
                  <a:buNone/>
                </a:pPr>
                <a:endParaRPr lang="en-US" strike="noStrike" cap="none" dirty="0">
                  <a:solidFill>
                    <a:srgbClr val="94C73D"/>
                  </a:solidFill>
                  <a:latin typeface="Montserrat SemiBold"/>
                  <a:ea typeface="Montserrat SemiBold"/>
                  <a:cs typeface="Montserrat SemiBold"/>
                  <a:sym typeface="Montserrat SemiBold"/>
                </a:endParaRPr>
              </a:p>
            </p:txBody>
          </p:sp>
          <p:pic>
            <p:nvPicPr>
              <p:cNvPr id="57" name="Google Shape;240;g1c1791e128b_0_325" descr="Calpine Energy Solutions - Home">
                <a:extLst>
                  <a:ext uri="{FF2B5EF4-FFF2-40B4-BE49-F238E27FC236}">
                    <a16:creationId xmlns:a16="http://schemas.microsoft.com/office/drawing/2014/main" id="{FA7BCC44-D737-D912-0761-BF2E55999412}"/>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439670" y="2419052"/>
                <a:ext cx="3495360" cy="607647"/>
              </a:xfrm>
              <a:prstGeom prst="rect">
                <a:avLst/>
              </a:prstGeom>
              <a:noFill/>
              <a:ln>
                <a:noFill/>
              </a:ln>
            </p:spPr>
          </p:pic>
        </p:grpSp>
        <p:grpSp>
          <p:nvGrpSpPr>
            <p:cNvPr id="41" name="Google Shape;241;g1c1791e128b_0_325">
              <a:extLst>
                <a:ext uri="{FF2B5EF4-FFF2-40B4-BE49-F238E27FC236}">
                  <a16:creationId xmlns:a16="http://schemas.microsoft.com/office/drawing/2014/main" id="{D9883058-4A9A-2CB3-768D-C90493E8F859}"/>
                </a:ext>
              </a:extLst>
            </p:cNvPr>
            <p:cNvGrpSpPr/>
            <p:nvPr/>
          </p:nvGrpSpPr>
          <p:grpSpPr>
            <a:xfrm>
              <a:off x="-294599" y="1309477"/>
              <a:ext cx="4369841" cy="2749488"/>
              <a:chOff x="-643594" y="839653"/>
              <a:chExt cx="4369841" cy="2749488"/>
            </a:xfrm>
          </p:grpSpPr>
          <p:pic>
            <p:nvPicPr>
              <p:cNvPr id="54" name="Google Shape;242;g1c1791e128b_0_325" descr="Ascend Analytics | LinkedIn">
                <a:extLst>
                  <a:ext uri="{FF2B5EF4-FFF2-40B4-BE49-F238E27FC236}">
                    <a16:creationId xmlns:a16="http://schemas.microsoft.com/office/drawing/2014/main" id="{61F1658E-F31C-6ECA-6BF9-4CF7C1745761}"/>
                  </a:ext>
                </a:extLst>
              </p:cNvPr>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558996" y="1687136"/>
                <a:ext cx="2157055" cy="1902005"/>
              </a:xfrm>
              <a:prstGeom prst="rect">
                <a:avLst/>
              </a:prstGeom>
              <a:noFill/>
              <a:ln>
                <a:noFill/>
              </a:ln>
            </p:spPr>
          </p:pic>
          <p:sp>
            <p:nvSpPr>
              <p:cNvPr id="55" name="Google Shape;243;g1c1791e128b_0_325">
                <a:extLst>
                  <a:ext uri="{FF2B5EF4-FFF2-40B4-BE49-F238E27FC236}">
                    <a16:creationId xmlns:a16="http://schemas.microsoft.com/office/drawing/2014/main" id="{03B83D17-F085-0980-2646-E17F663D4C1D}"/>
                  </a:ext>
                </a:extLst>
              </p:cNvPr>
              <p:cNvSpPr txBox="1"/>
              <p:nvPr/>
            </p:nvSpPr>
            <p:spPr>
              <a:xfrm>
                <a:off x="-643594" y="839653"/>
                <a:ext cx="4369841" cy="951122"/>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trike="noStrike" cap="none" dirty="0">
                    <a:solidFill>
                      <a:srgbClr val="94C73D"/>
                    </a:solidFill>
                    <a:latin typeface="Montserrat SemiBold"/>
                    <a:ea typeface="Montserrat SemiBold"/>
                    <a:cs typeface="Montserrat SemiBold"/>
                    <a:sym typeface="Montserrat SemiBold"/>
                  </a:rPr>
                  <a:t>Energy</a:t>
                </a:r>
              </a:p>
              <a:p>
                <a:pPr marL="0" marR="0" lvl="0" indent="0" algn="ctr" rtl="0">
                  <a:lnSpc>
                    <a:spcPct val="100000"/>
                  </a:lnSpc>
                  <a:spcBef>
                    <a:spcPts val="0"/>
                  </a:spcBef>
                  <a:spcAft>
                    <a:spcPts val="0"/>
                  </a:spcAft>
                  <a:buNone/>
                </a:pPr>
                <a:r>
                  <a:rPr lang="en-US" strike="noStrike" cap="none" dirty="0">
                    <a:solidFill>
                      <a:srgbClr val="94C73D"/>
                    </a:solidFill>
                    <a:latin typeface="Montserrat SemiBold"/>
                    <a:ea typeface="Montserrat SemiBold"/>
                    <a:cs typeface="Montserrat SemiBold"/>
                    <a:sym typeface="Montserrat SemiBold"/>
                  </a:rPr>
                  <a:t>Portfolio</a:t>
                </a:r>
                <a:r>
                  <a:rPr lang="en-US" dirty="0">
                    <a:solidFill>
                      <a:srgbClr val="94C73D"/>
                    </a:solidFill>
                    <a:ea typeface="Montserrat SemiBold"/>
                  </a:rPr>
                  <a:t> </a:t>
                </a:r>
                <a:r>
                  <a:rPr lang="en-US" strike="noStrike" cap="none" dirty="0" err="1">
                    <a:solidFill>
                      <a:srgbClr val="94C73D"/>
                    </a:solidFill>
                    <a:latin typeface="Montserrat SemiBold"/>
                    <a:ea typeface="Montserrat SemiBold"/>
                    <a:cs typeface="Montserrat SemiBold"/>
                    <a:sym typeface="Montserrat SemiBold"/>
                  </a:rPr>
                  <a:t>Mgmt</a:t>
                </a:r>
                <a:endParaRPr i="1" u="none" strike="noStrike" cap="none" dirty="0">
                  <a:solidFill>
                    <a:srgbClr val="94C73D"/>
                  </a:solidFill>
                  <a:latin typeface="Montserrat SemiBold"/>
                  <a:ea typeface="Montserrat SemiBold"/>
                  <a:cs typeface="Montserrat SemiBold"/>
                  <a:sym typeface="Montserrat SemiBold"/>
                </a:endParaRPr>
              </a:p>
            </p:txBody>
          </p:sp>
        </p:grpSp>
        <p:grpSp>
          <p:nvGrpSpPr>
            <p:cNvPr id="42" name="Google Shape;244;g1c1791e128b_0_325">
              <a:extLst>
                <a:ext uri="{FF2B5EF4-FFF2-40B4-BE49-F238E27FC236}">
                  <a16:creationId xmlns:a16="http://schemas.microsoft.com/office/drawing/2014/main" id="{FAD90269-D7A3-409D-759F-B591F1F4910F}"/>
                </a:ext>
              </a:extLst>
            </p:cNvPr>
            <p:cNvGrpSpPr/>
            <p:nvPr/>
          </p:nvGrpSpPr>
          <p:grpSpPr>
            <a:xfrm>
              <a:off x="8217926" y="1363263"/>
              <a:ext cx="2989200" cy="2743221"/>
              <a:chOff x="8562518" y="895880"/>
              <a:chExt cx="2989200" cy="2743221"/>
            </a:xfrm>
          </p:grpSpPr>
          <p:pic>
            <p:nvPicPr>
              <p:cNvPr id="52" name="Google Shape;245;g1c1791e128b_0_325" descr="Clean Energy NH">
                <a:extLst>
                  <a:ext uri="{FF2B5EF4-FFF2-40B4-BE49-F238E27FC236}">
                    <a16:creationId xmlns:a16="http://schemas.microsoft.com/office/drawing/2014/main" id="{BDC5BCD8-88F1-CB50-AD89-CD0D1CF80771}"/>
                  </a:ext>
                </a:extLst>
              </p:cNvP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945104" y="1334233"/>
                <a:ext cx="2304868" cy="2304868"/>
              </a:xfrm>
              <a:prstGeom prst="rect">
                <a:avLst/>
              </a:prstGeom>
              <a:noFill/>
              <a:ln>
                <a:noFill/>
              </a:ln>
            </p:spPr>
          </p:pic>
          <p:sp>
            <p:nvSpPr>
              <p:cNvPr id="53" name="Google Shape;246;g1c1791e128b_0_325">
                <a:extLst>
                  <a:ext uri="{FF2B5EF4-FFF2-40B4-BE49-F238E27FC236}">
                    <a16:creationId xmlns:a16="http://schemas.microsoft.com/office/drawing/2014/main" id="{88557314-B809-85DB-F159-4B0A26C4FAB3}"/>
                  </a:ext>
                </a:extLst>
              </p:cNvPr>
              <p:cNvSpPr txBox="1"/>
              <p:nvPr/>
            </p:nvSpPr>
            <p:spPr>
              <a:xfrm>
                <a:off x="8562518" y="895880"/>
                <a:ext cx="2989200" cy="951122"/>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trike="noStrike" cap="none" dirty="0">
                    <a:solidFill>
                      <a:srgbClr val="13A5BE"/>
                    </a:solidFill>
                    <a:latin typeface="Montserrat SemiBold"/>
                    <a:ea typeface="Montserrat SemiBold"/>
                    <a:cs typeface="Montserrat SemiBold"/>
                    <a:sym typeface="Montserrat SemiBold"/>
                  </a:rPr>
                  <a:t>Community Engagement</a:t>
                </a:r>
                <a:endParaRPr dirty="0">
                  <a:solidFill>
                    <a:srgbClr val="13A5BE"/>
                  </a:solidFill>
                </a:endParaRPr>
              </a:p>
            </p:txBody>
          </p:sp>
        </p:grpSp>
        <p:grpSp>
          <p:nvGrpSpPr>
            <p:cNvPr id="43" name="Google Shape;247;g1c1791e128b_0_325">
              <a:extLst>
                <a:ext uri="{FF2B5EF4-FFF2-40B4-BE49-F238E27FC236}">
                  <a16:creationId xmlns:a16="http://schemas.microsoft.com/office/drawing/2014/main" id="{4A3D6623-FC98-27DA-09D4-AF034F00EB16}"/>
                </a:ext>
              </a:extLst>
            </p:cNvPr>
            <p:cNvGrpSpPr/>
            <p:nvPr/>
          </p:nvGrpSpPr>
          <p:grpSpPr>
            <a:xfrm>
              <a:off x="596853" y="4202648"/>
              <a:ext cx="3478388" cy="2538059"/>
              <a:chOff x="245375" y="4202649"/>
              <a:chExt cx="3478388" cy="2538059"/>
            </a:xfrm>
          </p:grpSpPr>
          <p:pic>
            <p:nvPicPr>
              <p:cNvPr id="49" name="Google Shape;248;g1c1791e128b_0_325">
                <a:extLst>
                  <a:ext uri="{FF2B5EF4-FFF2-40B4-BE49-F238E27FC236}">
                    <a16:creationId xmlns:a16="http://schemas.microsoft.com/office/drawing/2014/main" id="{138EB5AF-3316-A50A-D8A8-95E0BDBFF6E6}"/>
                  </a:ext>
                </a:extLst>
              </p:cNvPr>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306125" y="6059630"/>
                <a:ext cx="3018965" cy="681078"/>
              </a:xfrm>
              <a:prstGeom prst="rect">
                <a:avLst/>
              </a:prstGeom>
              <a:noFill/>
              <a:ln>
                <a:noFill/>
              </a:ln>
            </p:spPr>
          </p:pic>
          <p:pic>
            <p:nvPicPr>
              <p:cNvPr id="50" name="Google Shape;249;g1c1791e128b_0_325">
                <a:extLst>
                  <a:ext uri="{FF2B5EF4-FFF2-40B4-BE49-F238E27FC236}">
                    <a16:creationId xmlns:a16="http://schemas.microsoft.com/office/drawing/2014/main" id="{FD6A4420-7244-CCF4-B696-B021403EBC8B}"/>
                  </a:ext>
                </a:extLst>
              </p:cNvPr>
              <p:cNvPicPr preferRelativeResize="0"/>
              <p:nvPr/>
            </p:nvPicPr>
            <p:blipFill rotWithShape="1">
              <a:blip r:embed="rId17">
                <a:alphaModFix/>
              </a:blip>
              <a:srcRect/>
              <a:stretch/>
            </p:blipFill>
            <p:spPr>
              <a:xfrm>
                <a:off x="245375" y="5035552"/>
                <a:ext cx="3478388" cy="951122"/>
              </a:xfrm>
              <a:prstGeom prst="rect">
                <a:avLst/>
              </a:prstGeom>
              <a:noFill/>
              <a:ln>
                <a:noFill/>
              </a:ln>
            </p:spPr>
          </p:pic>
          <p:sp>
            <p:nvSpPr>
              <p:cNvPr id="51" name="Google Shape;250;g1c1791e128b_0_325">
                <a:extLst>
                  <a:ext uri="{FF2B5EF4-FFF2-40B4-BE49-F238E27FC236}">
                    <a16:creationId xmlns:a16="http://schemas.microsoft.com/office/drawing/2014/main" id="{84B0CA75-8B68-9E41-56CB-5667E379615B}"/>
                  </a:ext>
                </a:extLst>
              </p:cNvPr>
              <p:cNvSpPr txBox="1"/>
              <p:nvPr/>
            </p:nvSpPr>
            <p:spPr>
              <a:xfrm>
                <a:off x="306125" y="4202649"/>
                <a:ext cx="2938800" cy="559452"/>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trike="noStrike" cap="none" dirty="0">
                    <a:solidFill>
                      <a:srgbClr val="F1543D"/>
                    </a:solidFill>
                    <a:latin typeface="Montserrat SemiBold"/>
                    <a:ea typeface="Montserrat SemiBold"/>
                    <a:cs typeface="Montserrat SemiBold"/>
                    <a:sym typeface="Montserrat SemiBold"/>
                  </a:rPr>
                  <a:t>Legal</a:t>
                </a:r>
                <a:endParaRPr dirty="0">
                  <a:solidFill>
                    <a:srgbClr val="F1543D"/>
                  </a:solidFill>
                </a:endParaRPr>
              </a:p>
            </p:txBody>
          </p:sp>
        </p:grpSp>
        <p:grpSp>
          <p:nvGrpSpPr>
            <p:cNvPr id="44" name="Google Shape;251;g1c1791e128b_0_325">
              <a:extLst>
                <a:ext uri="{FF2B5EF4-FFF2-40B4-BE49-F238E27FC236}">
                  <a16:creationId xmlns:a16="http://schemas.microsoft.com/office/drawing/2014/main" id="{814F09E3-8615-5F00-1118-76D94EE8FACA}"/>
                </a:ext>
              </a:extLst>
            </p:cNvPr>
            <p:cNvGrpSpPr/>
            <p:nvPr/>
          </p:nvGrpSpPr>
          <p:grpSpPr>
            <a:xfrm>
              <a:off x="3848086" y="4024002"/>
              <a:ext cx="4369841" cy="2873186"/>
              <a:chOff x="3844988" y="4024003"/>
              <a:chExt cx="4349400" cy="2873186"/>
            </a:xfrm>
          </p:grpSpPr>
          <p:pic>
            <p:nvPicPr>
              <p:cNvPr id="46" name="Google Shape;252;g1c1791e128b_0_325" descr="Thanks to our Generous 2015 Conference Sponsors! | Local Clean Energy  Alliance of the Bay Area">
                <a:extLst>
                  <a:ext uri="{FF2B5EF4-FFF2-40B4-BE49-F238E27FC236}">
                    <a16:creationId xmlns:a16="http://schemas.microsoft.com/office/drawing/2014/main" id="{1717CBCC-37FD-6CA8-96CA-1078D3F7B56B}"/>
                  </a:ext>
                </a:extLst>
              </p:cNvPr>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4271798" y="4834889"/>
                <a:ext cx="3593069" cy="1215417"/>
              </a:xfrm>
              <a:prstGeom prst="rect">
                <a:avLst/>
              </a:prstGeom>
              <a:noFill/>
              <a:ln>
                <a:noFill/>
              </a:ln>
            </p:spPr>
          </p:pic>
          <p:pic>
            <p:nvPicPr>
              <p:cNvPr id="47" name="Google Shape;253;g1c1791e128b_0_325">
                <a:extLst>
                  <a:ext uri="{FF2B5EF4-FFF2-40B4-BE49-F238E27FC236}">
                    <a16:creationId xmlns:a16="http://schemas.microsoft.com/office/drawing/2014/main" id="{5B847AF2-E018-3CAB-A2B3-B60E3FC2E895}"/>
                  </a:ext>
                </a:extLst>
              </p:cNvPr>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4562969" y="6137928"/>
                <a:ext cx="2925933" cy="759261"/>
              </a:xfrm>
              <a:prstGeom prst="rect">
                <a:avLst/>
              </a:prstGeom>
              <a:noFill/>
              <a:ln>
                <a:noFill/>
              </a:ln>
            </p:spPr>
          </p:pic>
          <p:sp>
            <p:nvSpPr>
              <p:cNvPr id="48" name="Google Shape;254;g1c1791e128b_0_325">
                <a:extLst>
                  <a:ext uri="{FF2B5EF4-FFF2-40B4-BE49-F238E27FC236}">
                    <a16:creationId xmlns:a16="http://schemas.microsoft.com/office/drawing/2014/main" id="{9122F94D-80CB-8142-6A2D-2E8A99490C4F}"/>
                  </a:ext>
                </a:extLst>
              </p:cNvPr>
              <p:cNvSpPr txBox="1"/>
              <p:nvPr/>
            </p:nvSpPr>
            <p:spPr>
              <a:xfrm>
                <a:off x="3844988" y="4024003"/>
                <a:ext cx="4349400" cy="951122"/>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trike="noStrike" cap="none" dirty="0">
                    <a:solidFill>
                      <a:srgbClr val="F1543D"/>
                    </a:solidFill>
                    <a:latin typeface="Montserrat SemiBold"/>
                    <a:ea typeface="Montserrat SemiBold"/>
                    <a:cs typeface="Montserrat SemiBold"/>
                    <a:sym typeface="Montserrat SemiBold"/>
                  </a:rPr>
                  <a:t>Start-up</a:t>
                </a:r>
              </a:p>
              <a:p>
                <a:pPr marL="0" marR="0" lvl="0" indent="0" algn="ctr" rtl="0">
                  <a:lnSpc>
                    <a:spcPct val="100000"/>
                  </a:lnSpc>
                  <a:spcBef>
                    <a:spcPts val="0"/>
                  </a:spcBef>
                  <a:spcAft>
                    <a:spcPts val="0"/>
                  </a:spcAft>
                  <a:buNone/>
                </a:pPr>
                <a:r>
                  <a:rPr lang="en-US" strike="noStrike" cap="none" dirty="0">
                    <a:solidFill>
                      <a:srgbClr val="F1543D"/>
                    </a:solidFill>
                    <a:latin typeface="Montserrat SemiBold"/>
                    <a:ea typeface="Montserrat SemiBold"/>
                    <a:cs typeface="Montserrat SemiBold"/>
                    <a:sym typeface="Montserrat SemiBold"/>
                  </a:rPr>
                  <a:t>Consultants</a:t>
                </a:r>
                <a:endParaRPr i="1" u="none" strike="noStrike" cap="none" dirty="0">
                  <a:solidFill>
                    <a:srgbClr val="F1543D"/>
                  </a:solidFill>
                  <a:latin typeface="Montserrat SemiBold"/>
                  <a:ea typeface="Montserrat SemiBold"/>
                  <a:cs typeface="Montserrat SemiBold"/>
                  <a:sym typeface="Montserrat SemiBold"/>
                </a:endParaRPr>
              </a:p>
            </p:txBody>
          </p:sp>
        </p:grpSp>
        <p:sp>
          <p:nvSpPr>
            <p:cNvPr id="45" name="Google Shape;256;g1c1791e128b_0_325">
              <a:extLst>
                <a:ext uri="{FF2B5EF4-FFF2-40B4-BE49-F238E27FC236}">
                  <a16:creationId xmlns:a16="http://schemas.microsoft.com/office/drawing/2014/main" id="{A226DFAE-8879-A5B7-EE1C-F462BEB03E50}"/>
                </a:ext>
              </a:extLst>
            </p:cNvPr>
            <p:cNvSpPr txBox="1"/>
            <p:nvPr/>
          </p:nvSpPr>
          <p:spPr>
            <a:xfrm>
              <a:off x="7928325" y="4024002"/>
              <a:ext cx="3609957" cy="951122"/>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trike="noStrike" cap="none" dirty="0">
                  <a:solidFill>
                    <a:srgbClr val="94C73D"/>
                  </a:solidFill>
                  <a:latin typeface="Montserrat SemiBold"/>
                  <a:ea typeface="Montserrat SemiBold"/>
                  <a:cs typeface="Montserrat SemiBold"/>
                  <a:sym typeface="Montserrat SemiBold"/>
                </a:rPr>
                <a:t>Revenue Controls</a:t>
              </a:r>
              <a:r>
                <a:rPr lang="en-US" strike="noStrike" cap="none" dirty="0">
                  <a:solidFill>
                    <a:srgbClr val="F4963D"/>
                  </a:solidFill>
                  <a:latin typeface="Montserrat SemiBold"/>
                  <a:ea typeface="Montserrat SemiBold"/>
                  <a:cs typeface="Montserrat SemiBold"/>
                  <a:sym typeface="Montserrat SemiBold"/>
                </a:rPr>
                <a:t> </a:t>
              </a:r>
              <a:r>
                <a:rPr lang="en-US" strike="noStrike" cap="none" dirty="0">
                  <a:solidFill>
                    <a:srgbClr val="13A5BE"/>
                  </a:solidFill>
                  <a:latin typeface="Montserrat SemiBold"/>
                  <a:ea typeface="Montserrat SemiBold"/>
                  <a:cs typeface="Montserrat SemiBold"/>
                  <a:sym typeface="Montserrat SemiBold"/>
                </a:rPr>
                <a:t>&amp; Accounting</a:t>
              </a:r>
              <a:endParaRPr dirty="0">
                <a:solidFill>
                  <a:srgbClr val="13A5BE"/>
                </a:solidFill>
              </a:endParaRPr>
            </a:p>
          </p:txBody>
        </p:sp>
      </p:grpSp>
      <p:pic>
        <p:nvPicPr>
          <p:cNvPr id="58" name="Picture 2" descr="River City Bank Mobile Banking – Apps on Google Play">
            <a:extLst>
              <a:ext uri="{FF2B5EF4-FFF2-40B4-BE49-F238E27FC236}">
                <a16:creationId xmlns:a16="http://schemas.microsoft.com/office/drawing/2014/main" id="{A5B0C75C-6DCB-4C2A-2EA5-1907B377EE9E}"/>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r="-18355"/>
          <a:stretch/>
        </p:blipFill>
        <p:spPr bwMode="auto">
          <a:xfrm>
            <a:off x="10560524" y="5541781"/>
            <a:ext cx="1452134" cy="632881"/>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58">
            <a:extLst>
              <a:ext uri="{FF2B5EF4-FFF2-40B4-BE49-F238E27FC236}">
                <a16:creationId xmlns:a16="http://schemas.microsoft.com/office/drawing/2014/main" id="{98B75A87-3B06-14A9-8BAC-638A4B49904C}"/>
              </a:ext>
            </a:extLst>
          </p:cNvPr>
          <p:cNvCxnSpPr>
            <a:cxnSpLocks/>
          </p:cNvCxnSpPr>
          <p:nvPr/>
        </p:nvCxnSpPr>
        <p:spPr>
          <a:xfrm flipH="1">
            <a:off x="6484883" y="3362636"/>
            <a:ext cx="558709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0996F3C-8E38-9EAE-0523-8AAD07079510}"/>
              </a:ext>
            </a:extLst>
          </p:cNvPr>
          <p:cNvCxnSpPr>
            <a:cxnSpLocks/>
          </p:cNvCxnSpPr>
          <p:nvPr/>
        </p:nvCxnSpPr>
        <p:spPr>
          <a:xfrm flipH="1">
            <a:off x="6484883" y="4743933"/>
            <a:ext cx="558709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77393EC-D6A7-E29C-A5A3-B7D3A66372F3}"/>
              </a:ext>
            </a:extLst>
          </p:cNvPr>
          <p:cNvCxnSpPr>
            <a:cxnSpLocks/>
          </p:cNvCxnSpPr>
          <p:nvPr/>
        </p:nvCxnSpPr>
        <p:spPr>
          <a:xfrm>
            <a:off x="6484883" y="3369744"/>
            <a:ext cx="0" cy="273791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038F7CD-CF8B-938A-015C-07E022B1E54C}"/>
              </a:ext>
            </a:extLst>
          </p:cNvPr>
          <p:cNvCxnSpPr>
            <a:cxnSpLocks/>
          </p:cNvCxnSpPr>
          <p:nvPr/>
        </p:nvCxnSpPr>
        <p:spPr>
          <a:xfrm>
            <a:off x="12071973" y="3374975"/>
            <a:ext cx="0" cy="310004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F21A2E4-CA51-2217-C5C9-6B11CD29D0F9}"/>
              </a:ext>
            </a:extLst>
          </p:cNvPr>
          <p:cNvCxnSpPr>
            <a:cxnSpLocks/>
          </p:cNvCxnSpPr>
          <p:nvPr/>
        </p:nvCxnSpPr>
        <p:spPr>
          <a:xfrm>
            <a:off x="10357956" y="3362636"/>
            <a:ext cx="0" cy="310004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BC83C5B-AB2F-2465-A1F4-B48953B89B04}"/>
              </a:ext>
            </a:extLst>
          </p:cNvPr>
          <p:cNvCxnSpPr>
            <a:cxnSpLocks/>
          </p:cNvCxnSpPr>
          <p:nvPr/>
        </p:nvCxnSpPr>
        <p:spPr>
          <a:xfrm>
            <a:off x="8407042" y="3360205"/>
            <a:ext cx="0" cy="310004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BBDBB0E-E912-0131-0D4E-34B291885B7D}"/>
              </a:ext>
            </a:extLst>
          </p:cNvPr>
          <p:cNvCxnSpPr>
            <a:cxnSpLocks/>
          </p:cNvCxnSpPr>
          <p:nvPr/>
        </p:nvCxnSpPr>
        <p:spPr>
          <a:xfrm flipH="1">
            <a:off x="6989379" y="6485853"/>
            <a:ext cx="509843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D9FACFA-BDD6-D53A-99A2-9593D7EDEB53}"/>
              </a:ext>
            </a:extLst>
          </p:cNvPr>
          <p:cNvSpPr txBox="1"/>
          <p:nvPr/>
        </p:nvSpPr>
        <p:spPr>
          <a:xfrm>
            <a:off x="6215967" y="1158896"/>
            <a:ext cx="2911655" cy="2292935"/>
          </a:xfrm>
          <a:prstGeom prst="rect">
            <a:avLst/>
          </a:prstGeom>
          <a:noFill/>
        </p:spPr>
        <p:txBody>
          <a:bodyPr wrap="square" rtlCol="0">
            <a:spAutoFit/>
          </a:bodyPr>
          <a:lstStyle/>
          <a:p>
            <a:pPr marR="0" lvl="0" algn="l" rtl="0">
              <a:spcBef>
                <a:spcPts val="0"/>
              </a:spcBef>
              <a:buClr>
                <a:srgbClr val="42BEE2"/>
              </a:buClr>
              <a:buSzPts val="2100"/>
            </a:pPr>
            <a:r>
              <a:rPr lang="en-US" sz="1300" b="1" i="0" u="none" strike="noStrike" cap="none" dirty="0">
                <a:solidFill>
                  <a:srgbClr val="595959"/>
                </a:solidFill>
                <a:latin typeface="Montserrat"/>
                <a:ea typeface="Montserrat"/>
                <a:cs typeface="Montserrat"/>
                <a:sym typeface="Montserrat"/>
              </a:rPr>
              <a:t>Board Committees</a:t>
            </a:r>
          </a:p>
          <a:p>
            <a:pPr marL="342900" marR="0" lvl="0" indent="-342900" algn="l" rtl="0">
              <a:spcBef>
                <a:spcPts val="0"/>
              </a:spcBef>
              <a:buClr>
                <a:srgbClr val="42BEE2"/>
              </a:buClr>
              <a:buSzPts val="2100"/>
              <a:buFont typeface="Webdings" panose="05030102010509060703" pitchFamily="18" charset="2"/>
              <a:buChar char="~"/>
            </a:pPr>
            <a:r>
              <a:rPr lang="en-US" sz="1300" b="0" i="0" u="none" strike="noStrike" cap="none" dirty="0">
                <a:solidFill>
                  <a:srgbClr val="595959"/>
                </a:solidFill>
                <a:latin typeface="Montserrat"/>
                <a:ea typeface="Montserrat"/>
                <a:cs typeface="Montserrat"/>
                <a:sym typeface="Montserrat"/>
              </a:rPr>
              <a:t>Audit</a:t>
            </a:r>
          </a:p>
          <a:p>
            <a:pPr marL="342900" marR="0" lvl="0" indent="-342900" algn="l" rtl="0">
              <a:spcBef>
                <a:spcPts val="0"/>
              </a:spcBef>
              <a:buClr>
                <a:srgbClr val="42BEE2"/>
              </a:buClr>
              <a:buSzPts val="2100"/>
              <a:buFont typeface="Webdings" panose="05030102010509060703" pitchFamily="18" charset="2"/>
              <a:buChar char="~"/>
            </a:pPr>
            <a:r>
              <a:rPr lang="en-US" sz="1300" b="0" i="0" u="none" strike="noStrike" cap="none" dirty="0">
                <a:solidFill>
                  <a:srgbClr val="595959"/>
                </a:solidFill>
                <a:latin typeface="Montserrat"/>
                <a:ea typeface="Montserrat"/>
                <a:cs typeface="Montserrat"/>
                <a:sym typeface="Montserrat"/>
              </a:rPr>
              <a:t>Executive</a:t>
            </a:r>
          </a:p>
          <a:p>
            <a:pPr marL="342900" marR="0" lvl="0" indent="-342900" algn="l" rtl="0">
              <a:spcBef>
                <a:spcPts val="0"/>
              </a:spcBef>
              <a:buClr>
                <a:srgbClr val="42BEE2"/>
              </a:buClr>
              <a:buSzPts val="2100"/>
              <a:buFont typeface="Webdings" panose="05030102010509060703" pitchFamily="18" charset="2"/>
              <a:buChar char="~"/>
            </a:pPr>
            <a:r>
              <a:rPr lang="en-US" sz="1300" dirty="0">
                <a:solidFill>
                  <a:srgbClr val="595959"/>
                </a:solidFill>
                <a:latin typeface="Montserrat"/>
                <a:ea typeface="Montserrat"/>
                <a:cs typeface="Montserrat"/>
                <a:sym typeface="Montserrat"/>
              </a:rPr>
              <a:t>Finance</a:t>
            </a:r>
          </a:p>
          <a:p>
            <a:pPr marL="342900" marR="0" lvl="0" indent="-342900" algn="l" rtl="0">
              <a:spcBef>
                <a:spcPts val="0"/>
              </a:spcBef>
              <a:buClr>
                <a:srgbClr val="42BEE2"/>
              </a:buClr>
              <a:buSzPts val="2100"/>
              <a:buFont typeface="Webdings" panose="05030102010509060703" pitchFamily="18" charset="2"/>
              <a:buChar char="~"/>
            </a:pPr>
            <a:r>
              <a:rPr lang="en-US" sz="1300" b="0" i="0" u="none" strike="noStrike" cap="none" dirty="0">
                <a:solidFill>
                  <a:srgbClr val="595959"/>
                </a:solidFill>
                <a:latin typeface="Montserrat"/>
                <a:ea typeface="Montserrat"/>
                <a:cs typeface="Montserrat"/>
                <a:sym typeface="Montserrat"/>
              </a:rPr>
              <a:t>Governance</a:t>
            </a:r>
          </a:p>
          <a:p>
            <a:pPr marL="342900" marR="0" lvl="0" indent="-342900" algn="l" rtl="0">
              <a:spcBef>
                <a:spcPts val="0"/>
              </a:spcBef>
              <a:buClr>
                <a:srgbClr val="42BEE2"/>
              </a:buClr>
              <a:buSzPts val="2100"/>
              <a:buFont typeface="Webdings" panose="05030102010509060703" pitchFamily="18" charset="2"/>
              <a:buChar char="~"/>
            </a:pPr>
            <a:r>
              <a:rPr lang="en-US" sz="1300" dirty="0">
                <a:solidFill>
                  <a:srgbClr val="595959"/>
                </a:solidFill>
                <a:latin typeface="Montserrat"/>
                <a:ea typeface="Montserrat"/>
                <a:cs typeface="Montserrat"/>
                <a:sym typeface="Montserrat"/>
              </a:rPr>
              <a:t>Member Outreach &amp; Engagement</a:t>
            </a:r>
          </a:p>
          <a:p>
            <a:pPr marL="342900" marR="0" lvl="0" indent="-342900" algn="l" rtl="0">
              <a:spcBef>
                <a:spcPts val="0"/>
              </a:spcBef>
              <a:buClr>
                <a:srgbClr val="42BEE2"/>
              </a:buClr>
              <a:buSzPts val="2100"/>
              <a:buFont typeface="Webdings" panose="05030102010509060703" pitchFamily="18" charset="2"/>
              <a:buChar char="~"/>
            </a:pPr>
            <a:r>
              <a:rPr lang="en-US" sz="1300" b="0" i="0" u="none" strike="noStrike" cap="none" dirty="0">
                <a:solidFill>
                  <a:srgbClr val="595959"/>
                </a:solidFill>
                <a:latin typeface="Montserrat"/>
                <a:ea typeface="Montserrat"/>
                <a:cs typeface="Montserrat"/>
                <a:sym typeface="Montserrat"/>
              </a:rPr>
              <a:t>Regulatory &amp; Legislative Affairs</a:t>
            </a:r>
          </a:p>
          <a:p>
            <a:pPr marL="342900" marR="0" lvl="0" indent="-342900" algn="l" rtl="0">
              <a:spcBef>
                <a:spcPts val="0"/>
              </a:spcBef>
              <a:buClr>
                <a:srgbClr val="42BEE2"/>
              </a:buClr>
              <a:buSzPts val="2100"/>
              <a:buFont typeface="Webdings" panose="05030102010509060703" pitchFamily="18" charset="2"/>
              <a:buChar char="~"/>
            </a:pPr>
            <a:r>
              <a:rPr lang="en-US" sz="1300" dirty="0">
                <a:solidFill>
                  <a:srgbClr val="595959"/>
                </a:solidFill>
                <a:latin typeface="Montserrat"/>
                <a:ea typeface="Montserrat"/>
                <a:cs typeface="Montserrat"/>
                <a:sym typeface="Montserrat"/>
              </a:rPr>
              <a:t>Risk Management</a:t>
            </a:r>
            <a:endParaRPr lang="en-US" sz="1300" b="0" i="0" u="none" strike="noStrike" cap="none" dirty="0">
              <a:solidFill>
                <a:srgbClr val="595959"/>
              </a:solidFill>
              <a:latin typeface="Montserrat"/>
              <a:ea typeface="Montserrat"/>
              <a:cs typeface="Montserrat"/>
              <a:sym typeface="Montserrat"/>
            </a:endParaRPr>
          </a:p>
          <a:p>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bed7f7a868_0_30"/>
          <p:cNvSpPr txBox="1">
            <a:spLocks noGrp="1"/>
          </p:cNvSpPr>
          <p:nvPr>
            <p:ph type="sldNum" idx="12"/>
          </p:nvPr>
        </p:nvSpPr>
        <p:spPr>
          <a:xfrm>
            <a:off x="9534824" y="6569900"/>
            <a:ext cx="2538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9</a:t>
            </a:fld>
            <a:endParaRPr dirty="0"/>
          </a:p>
        </p:txBody>
      </p:sp>
      <p:sp>
        <p:nvSpPr>
          <p:cNvPr id="161" name="Google Shape;161;g1bed7f7a868_0_30"/>
          <p:cNvSpPr txBox="1"/>
          <p:nvPr/>
        </p:nvSpPr>
        <p:spPr>
          <a:xfrm>
            <a:off x="293357" y="-54804"/>
            <a:ext cx="11538007"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471AA"/>
              </a:buClr>
              <a:buSzPts val="1800"/>
              <a:buFont typeface="Arial"/>
              <a:buNone/>
            </a:pPr>
            <a:r>
              <a:rPr lang="en-US" sz="3600" b="1" i="0" u="sng" strike="noStrike" cap="none" dirty="0">
                <a:solidFill>
                  <a:srgbClr val="2373AB"/>
                </a:solidFill>
                <a:latin typeface="Montserrat"/>
                <a:ea typeface="Arial"/>
                <a:cs typeface="Arial"/>
                <a:sym typeface="Montserrat"/>
              </a:rPr>
              <a:t>Streamlined County Model</a:t>
            </a:r>
            <a:r>
              <a:rPr lang="en-US" sz="3600" b="1" i="0" u="none" strike="noStrike" cap="none" dirty="0">
                <a:solidFill>
                  <a:srgbClr val="2373AB"/>
                </a:solidFill>
                <a:latin typeface="Montserrat"/>
                <a:ea typeface="Arial"/>
                <a:cs typeface="Arial"/>
                <a:sym typeface="Montserrat"/>
              </a:rPr>
              <a:t> for Cheshire Towns</a:t>
            </a:r>
            <a:endParaRPr sz="3600" b="0" i="0" u="none" strike="noStrike" cap="none" dirty="0">
              <a:solidFill>
                <a:srgbClr val="2373AB"/>
              </a:solidFill>
              <a:latin typeface="Arial"/>
              <a:ea typeface="Arial"/>
              <a:cs typeface="Arial"/>
              <a:sym typeface="Arial"/>
            </a:endParaRPr>
          </a:p>
        </p:txBody>
      </p:sp>
      <p:sp>
        <p:nvSpPr>
          <p:cNvPr id="162" name="Google Shape;162;g1bed7f7a868_0_30"/>
          <p:cNvSpPr txBox="1">
            <a:spLocks noGrp="1"/>
          </p:cNvSpPr>
          <p:nvPr>
            <p:ph type="body" idx="1"/>
          </p:nvPr>
        </p:nvSpPr>
        <p:spPr>
          <a:xfrm>
            <a:off x="621275" y="1432471"/>
            <a:ext cx="10949450" cy="5137429"/>
          </a:xfrm>
          <a:prstGeom prst="rect">
            <a:avLst/>
          </a:prstGeom>
          <a:noFill/>
          <a:ln>
            <a:noFill/>
          </a:ln>
        </p:spPr>
        <p:txBody>
          <a:bodyPr spcFirstLastPara="1" wrap="square" lIns="91425" tIns="45700" rIns="91425" bIns="45700" anchor="t" anchorCtr="0">
            <a:noAutofit/>
          </a:bodyPr>
          <a:lstStyle/>
          <a:p>
            <a:pPr marL="342900" lvl="0" indent="-339982" algn="just" rtl="0">
              <a:lnSpc>
                <a:spcPct val="200000"/>
              </a:lnSpc>
              <a:spcBef>
                <a:spcPts val="600"/>
              </a:spcBef>
              <a:spcAft>
                <a:spcPts val="600"/>
              </a:spcAft>
              <a:buClr>
                <a:srgbClr val="42BEE2"/>
              </a:buClr>
              <a:buSzPts val="1754"/>
              <a:buFont typeface="Noto Sans Symbols"/>
              <a:buChar char="❑"/>
            </a:pPr>
            <a:r>
              <a:rPr lang="en-US" b="1" dirty="0">
                <a:solidFill>
                  <a:srgbClr val="F1543D"/>
                </a:solidFill>
              </a:rPr>
              <a:t>1. Select Board vote to Join Cheshire Community Power</a:t>
            </a:r>
          </a:p>
          <a:p>
            <a:pPr marL="800100" lvl="1" indent="-339982" algn="just">
              <a:lnSpc>
                <a:spcPct val="200000"/>
              </a:lnSpc>
              <a:spcBef>
                <a:spcPts val="600"/>
              </a:spcBef>
              <a:spcAft>
                <a:spcPts val="600"/>
              </a:spcAft>
              <a:buClr>
                <a:srgbClr val="42BEE2"/>
              </a:buClr>
              <a:buSzPts val="1754"/>
              <a:buFont typeface="Noto Sans Symbols"/>
              <a:buChar char="❑"/>
            </a:pPr>
            <a:r>
              <a:rPr lang="en-US" dirty="0">
                <a:solidFill>
                  <a:srgbClr val="4F4C49"/>
                </a:solidFill>
              </a:rPr>
              <a:t>Appoint representative to Governance Council</a:t>
            </a:r>
            <a:endParaRPr lang="en-US" dirty="0">
              <a:solidFill>
                <a:srgbClr val="4F4C49"/>
              </a:solidFill>
              <a:effectLst/>
              <a:latin typeface="Montserrat" pitchFamily="2" charset="77"/>
              <a:ea typeface="Calibri" panose="020F0502020204030204" pitchFamily="34" charset="0"/>
              <a:cs typeface="Times New Roman" panose="02020603050405020304" pitchFamily="18" charset="0"/>
            </a:endParaRPr>
          </a:p>
          <a:p>
            <a:pPr marL="342900" indent="-339982" algn="just">
              <a:lnSpc>
                <a:spcPct val="200000"/>
              </a:lnSpc>
              <a:spcBef>
                <a:spcPts val="600"/>
              </a:spcBef>
              <a:spcAft>
                <a:spcPts val="600"/>
              </a:spcAft>
              <a:buClr>
                <a:srgbClr val="42BEE2"/>
              </a:buClr>
              <a:buSzPts val="1754"/>
              <a:buFont typeface="Noto Sans Symbols"/>
              <a:buChar char="❑"/>
            </a:pPr>
            <a:r>
              <a:rPr lang="en-US" b="1" dirty="0">
                <a:solidFill>
                  <a:srgbClr val="2373AB"/>
                </a:solidFill>
              </a:rPr>
              <a:t>2. Launch Community Power!</a:t>
            </a:r>
          </a:p>
          <a:p>
            <a:pPr marL="800100" lvl="1" indent="-339982" algn="just">
              <a:lnSpc>
                <a:spcPct val="200000"/>
              </a:lnSpc>
              <a:spcBef>
                <a:spcPts val="600"/>
              </a:spcBef>
              <a:spcAft>
                <a:spcPts val="600"/>
              </a:spcAft>
              <a:buClr>
                <a:srgbClr val="42BEE2"/>
              </a:buClr>
              <a:buSzPts val="1754"/>
              <a:buFont typeface="Noto Sans Symbols"/>
              <a:buChar char="❑"/>
            </a:pPr>
            <a:r>
              <a:rPr lang="en-US" dirty="0">
                <a:solidFill>
                  <a:srgbClr val="4F4C49"/>
                </a:solidFill>
                <a:effectLst/>
                <a:latin typeface="Montserrat" pitchFamily="2" charset="77"/>
                <a:ea typeface="Calibri" panose="020F0502020204030204" pitchFamily="34" charset="0"/>
                <a:cs typeface="Times New Roman" panose="02020603050405020304" pitchFamily="18" charset="0"/>
              </a:rPr>
              <a:t>Launch of service and benefits for customers with 45 to 90-days advanced notice to utility companies</a:t>
            </a:r>
            <a:endParaRPr lang="en-US" dirty="0">
              <a:solidFill>
                <a:srgbClr val="4F4C49"/>
              </a:solidFill>
              <a:latin typeface="Montserrat" pitchFamily="2" charset="77"/>
              <a:ea typeface="Calibri" panose="020F0502020204030204" pitchFamily="34" charset="0"/>
              <a:cs typeface="Times New Roman" panose="02020603050405020304" pitchFamily="18" charset="0"/>
            </a:endParaRPr>
          </a:p>
        </p:txBody>
      </p:sp>
      <p:sp>
        <p:nvSpPr>
          <p:cNvPr id="2" name="Google Shape;235;g1c1791e128b_0_325">
            <a:extLst>
              <a:ext uri="{FF2B5EF4-FFF2-40B4-BE49-F238E27FC236}">
                <a16:creationId xmlns:a16="http://schemas.microsoft.com/office/drawing/2014/main" id="{84966FCD-C7D4-B572-2D22-DADA10F7C2C2}"/>
              </a:ext>
            </a:extLst>
          </p:cNvPr>
          <p:cNvSpPr txBox="1"/>
          <p:nvPr/>
        </p:nvSpPr>
        <p:spPr>
          <a:xfrm>
            <a:off x="375537" y="1086250"/>
            <a:ext cx="11697287"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800" b="1" dirty="0">
                <a:solidFill>
                  <a:srgbClr val="F1543D"/>
                </a:solidFill>
                <a:latin typeface="Montserrat"/>
                <a:ea typeface="Montserrat"/>
                <a:cs typeface="Montserrat"/>
                <a:sym typeface="Montserrat"/>
              </a:rPr>
              <a:t>Join Cheshire Community Power </a:t>
            </a:r>
            <a:r>
              <a:rPr lang="en-US" sz="1800" b="1" dirty="0">
                <a:solidFill>
                  <a:srgbClr val="2373AB"/>
                </a:solidFill>
                <a:latin typeface="Montserrat"/>
                <a:ea typeface="Montserrat"/>
                <a:cs typeface="Montserrat"/>
                <a:sym typeface="Wingdings" pitchFamily="2" charset="2"/>
              </a:rPr>
              <a:t> Launch!</a:t>
            </a:r>
            <a:endParaRPr lang="en-US" sz="1800" b="1" dirty="0">
              <a:solidFill>
                <a:srgbClr val="2373AB"/>
              </a:solidFill>
              <a:latin typeface="Montserrat"/>
              <a:ea typeface="Montserrat"/>
              <a:cs typeface="Montserrat"/>
              <a:sym typeface="Montserrat"/>
            </a:endParaRPr>
          </a:p>
        </p:txBody>
      </p:sp>
    </p:spTree>
    <p:extLst>
      <p:ext uri="{BB962C8B-B14F-4D97-AF65-F5344CB8AC3E}">
        <p14:creationId xmlns:p14="http://schemas.microsoft.com/office/powerpoint/2010/main" val="365553900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3c0928f-e3da-4d5a-b03e-d2489cb41631">
      <UserInfo>
        <DisplayName>Scott N. Wrigglesworth</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BE7B487C5F934AB052380DF486FDF4" ma:contentTypeVersion="7" ma:contentTypeDescription="Create a new document." ma:contentTypeScope="" ma:versionID="c0e5e454345b16bffa5cc00949fff122">
  <xsd:schema xmlns:xsd="http://www.w3.org/2001/XMLSchema" xmlns:xs="http://www.w3.org/2001/XMLSchema" xmlns:p="http://schemas.microsoft.com/office/2006/metadata/properties" xmlns:ns2="23c0928f-e3da-4d5a-b03e-d2489cb41631" xmlns:ns3="8820d0a0-0ce3-4a8d-9247-dc9d437f9b43" targetNamespace="http://schemas.microsoft.com/office/2006/metadata/properties" ma:root="true" ma:fieldsID="1ada48a21e9f4431a88b9a3b22b6c320" ns2:_="" ns3:_="">
    <xsd:import namespace="23c0928f-e3da-4d5a-b03e-d2489cb41631"/>
    <xsd:import namespace="8820d0a0-0ce3-4a8d-9247-dc9d437f9b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0928f-e3da-4d5a-b03e-d2489cb4163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20d0a0-0ce3-4a8d-9247-dc9d437f9b4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22EE3B-AC61-47E2-B8F4-4DB67967B305}">
  <ds:schemaRefs>
    <ds:schemaRef ds:uri="http://purl.org/dc/term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8820d0a0-0ce3-4a8d-9247-dc9d437f9b43"/>
    <ds:schemaRef ds:uri="23c0928f-e3da-4d5a-b03e-d2489cb41631"/>
    <ds:schemaRef ds:uri="http://purl.org/dc/dcmitype/"/>
  </ds:schemaRefs>
</ds:datastoreItem>
</file>

<file path=customXml/itemProps2.xml><?xml version="1.0" encoding="utf-8"?>
<ds:datastoreItem xmlns:ds="http://schemas.openxmlformats.org/officeDocument/2006/customXml" ds:itemID="{F6C86F39-6394-4E2D-838C-67628C975647}">
  <ds:schemaRefs>
    <ds:schemaRef ds:uri="23c0928f-e3da-4d5a-b03e-d2489cb41631"/>
    <ds:schemaRef ds:uri="8820d0a0-0ce3-4a8d-9247-dc9d437f9b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ABBA7C-722B-4962-8D3F-DA5FA70F40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16210</TotalTime>
  <Words>1542</Words>
  <Application>Microsoft Macintosh PowerPoint</Application>
  <PresentationFormat>Widescreen</PresentationFormat>
  <Paragraphs>145</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Calibri</vt:lpstr>
      <vt:lpstr>Courier New</vt:lpstr>
      <vt:lpstr>Metropolis</vt:lpstr>
      <vt:lpstr>Metropolis Extra Bold</vt:lpstr>
      <vt:lpstr>Montserrat</vt:lpstr>
      <vt:lpstr>Montserrat SemiBold</vt:lpstr>
      <vt:lpstr>Noto Sans Symbols</vt:lpstr>
      <vt:lpstr>Webdings</vt:lpstr>
      <vt:lpstr>Wingdings</vt:lpstr>
      <vt:lpstr>Office Theme</vt:lpstr>
      <vt:lpstr>PowerPoint Presentation</vt:lpstr>
      <vt:lpstr>PowerPoint Presentation</vt:lpstr>
      <vt:lpstr>PowerPoint Presentation</vt:lpstr>
      <vt:lpstr>Electricity Choices</vt:lpstr>
      <vt:lpstr>Electricity Choices — Mid-Sized Commercial</vt:lpstr>
      <vt:lpstr>Community Power Coalition of NH</vt:lpstr>
      <vt:lpstr>PowerPoint Presentation</vt:lpstr>
      <vt:lpstr>PowerPoint Presentation</vt:lpstr>
      <vt:lpstr>PowerPoint Presentation</vt:lpstr>
      <vt:lpstr>PowerPoint Presentation</vt:lpstr>
      <vt:lpstr>PowerPoint Presentation</vt:lpstr>
      <vt:lpstr>Community Benefit: Savings + Reserves</vt:lpstr>
      <vt:lpstr>Long-term Benefits</vt:lpstr>
      <vt:lpstr>PowerPoint Presentation</vt:lpstr>
      <vt:lpstr>Customers Ineligible for Automatic Enrollment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P. Herndon</dc:creator>
  <cp:lastModifiedBy>Henry P. Herndon</cp:lastModifiedBy>
  <cp:revision>38</cp:revision>
  <cp:lastPrinted>2022-12-28T20:14:38Z</cp:lastPrinted>
  <dcterms:created xsi:type="dcterms:W3CDTF">2022-08-18T19:21:49Z</dcterms:created>
  <dcterms:modified xsi:type="dcterms:W3CDTF">2023-08-02T17:00:43Z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0x010100C4BE7B487C5F934AB052380DF486FDF4</vt:lpwstr>
  </property>
</Properties>
</file>